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
  </p:notesMasterIdLst>
  <p:handoutMasterIdLst>
    <p:handoutMasterId r:id="rId6"/>
  </p:handoutMasterIdLst>
  <p:sldIdLst>
    <p:sldId id="256" r:id="rId2"/>
    <p:sldId id="257" r:id="rId3"/>
    <p:sldId id="258" r:id="rId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13" d="100"/>
          <a:sy n="113" d="100"/>
        </p:scale>
        <p:origin x="120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949FF9-19AE-4F23-B13B-1E8E2EFE2F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Curriculum Overview Spring 2025 (2)</a:t>
            </a:r>
          </a:p>
        </p:txBody>
      </p:sp>
      <p:sp>
        <p:nvSpPr>
          <p:cNvPr id="3" name="Date Placeholder 2">
            <a:extLst>
              <a:ext uri="{FF2B5EF4-FFF2-40B4-BE49-F238E27FC236}">
                <a16:creationId xmlns:a16="http://schemas.microsoft.com/office/drawing/2014/main" id="{E2308824-8BD6-425A-924C-31528956A0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68473B-796A-4DD1-A034-890C467E6070}" type="datetimeFigureOut">
              <a:rPr lang="en-GB" smtClean="0"/>
              <a:t>24/04/2025</a:t>
            </a:fld>
            <a:endParaRPr lang="en-GB"/>
          </a:p>
        </p:txBody>
      </p:sp>
      <p:sp>
        <p:nvSpPr>
          <p:cNvPr id="4" name="Footer Placeholder 3">
            <a:extLst>
              <a:ext uri="{FF2B5EF4-FFF2-40B4-BE49-F238E27FC236}">
                <a16:creationId xmlns:a16="http://schemas.microsoft.com/office/drawing/2014/main" id="{190ABF39-15CC-42B4-B0F1-DFB4DBC1E9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3632701-EA6B-44E6-B6A2-7E10B2C5C0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7192FF-15F0-4AA1-A068-EE3D2B9C0666}" type="slidenum">
              <a:rPr lang="en-GB" smtClean="0"/>
              <a:t>‹#›</a:t>
            </a:fld>
            <a:endParaRPr lang="en-GB"/>
          </a:p>
        </p:txBody>
      </p:sp>
    </p:spTree>
    <p:extLst>
      <p:ext uri="{BB962C8B-B14F-4D97-AF65-F5344CB8AC3E}">
        <p14:creationId xmlns:p14="http://schemas.microsoft.com/office/powerpoint/2010/main" val="417897276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Curriculum Overview Spring 2025 (2)</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A4140-CB2F-486B-BF7B-74DCA0AA1847}" type="datetimeFigureOut">
              <a:rPr lang="en-GB" smtClean="0"/>
              <a:t>24/04/2025</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2FDEC-7F70-42CD-82F5-B40C903E086A}" type="slidenum">
              <a:rPr lang="en-GB" smtClean="0"/>
              <a:t>‹#›</a:t>
            </a:fld>
            <a:endParaRPr lang="en-GB"/>
          </a:p>
        </p:txBody>
      </p:sp>
    </p:spTree>
    <p:extLst>
      <p:ext uri="{BB962C8B-B14F-4D97-AF65-F5344CB8AC3E}">
        <p14:creationId xmlns:p14="http://schemas.microsoft.com/office/powerpoint/2010/main" val="388137558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96E4DC7-F762-41C1-BE64-23A7299690E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540175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96E4DC7-F762-41C1-BE64-23A7299690E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4143863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96E4DC7-F762-41C1-BE64-23A7299690E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182330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96E4DC7-F762-41C1-BE64-23A7299690E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93789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96E4DC7-F762-41C1-BE64-23A7299690E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65003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96E4DC7-F762-41C1-BE64-23A7299690E5}" type="datetimeFigureOut">
              <a:rPr lang="en-GB" smtClean="0"/>
              <a:t>24/04/2025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37495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96E4DC7-F762-41C1-BE64-23A7299690E5}" type="datetimeFigureOut">
              <a:rPr lang="en-GB" smtClean="0"/>
              <a:t>24/04/2025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190987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96E4DC7-F762-41C1-BE64-23A7299690E5}" type="datetimeFigureOut">
              <a:rPr lang="en-GB" smtClean="0"/>
              <a:t>24/04/2025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72698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6E4DC7-F762-41C1-BE64-23A7299690E5}" type="datetimeFigureOut">
              <a:rPr lang="en-GB" smtClean="0"/>
              <a:t>24/04/2025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4042116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6E4DC7-F762-41C1-BE64-23A7299690E5}" type="datetimeFigureOut">
              <a:rPr lang="en-GB" smtClean="0"/>
              <a:t>24/04/2025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2645161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6E4DC7-F762-41C1-BE64-23A7299690E5}" type="datetimeFigureOut">
              <a:rPr lang="en-GB" smtClean="0"/>
              <a:t>24/04/2025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C9B1F9-3C8B-4BF0-A5C9-CF6EFB0D3995}" type="slidenum">
              <a:rPr lang="en-GB" smtClean="0"/>
              <a:t>‹#›</a:t>
            </a:fld>
            <a:endParaRPr lang="en-GB"/>
          </a:p>
        </p:txBody>
      </p:sp>
    </p:spTree>
    <p:extLst>
      <p:ext uri="{BB962C8B-B14F-4D97-AF65-F5344CB8AC3E}">
        <p14:creationId xmlns:p14="http://schemas.microsoft.com/office/powerpoint/2010/main" val="3135442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E4DC7-F762-41C1-BE64-23A7299690E5}" type="datetimeFigureOut">
              <a:rPr lang="en-GB" smtClean="0"/>
              <a:t>24/04/2025</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C9B1F9-3C8B-4BF0-A5C9-CF6EFB0D3995}" type="slidenum">
              <a:rPr lang="en-GB" smtClean="0"/>
              <a:t>‹#›</a:t>
            </a:fld>
            <a:endParaRPr lang="en-GB"/>
          </a:p>
        </p:txBody>
      </p:sp>
    </p:spTree>
    <p:extLst>
      <p:ext uri="{BB962C8B-B14F-4D97-AF65-F5344CB8AC3E}">
        <p14:creationId xmlns:p14="http://schemas.microsoft.com/office/powerpoint/2010/main" val="387020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video" Target="../media/media2.mp4"/><Relationship Id="rId16" Type="http://schemas.openxmlformats.org/officeDocument/2006/relationships/image" Target="../media/image16.svg"/><Relationship Id="rId20" Type="http://schemas.openxmlformats.org/officeDocument/2006/relationships/image" Target="../media/image20.png"/><Relationship Id="rId1" Type="http://schemas.microsoft.com/office/2007/relationships/media" Target="../media/media2.mp4"/><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png"/><Relationship Id="rId5" Type="http://schemas.openxmlformats.org/officeDocument/2006/relationships/image" Target="../media/image4.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8C6250-F639-428A-A5E8-B1A0BA226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467" y="436003"/>
            <a:ext cx="584734" cy="536534"/>
          </a:xfrm>
          <a:prstGeom prst="rect">
            <a:avLst/>
          </a:prstGeom>
        </p:spPr>
      </p:pic>
      <p:sp>
        <p:nvSpPr>
          <p:cNvPr id="7" name="TextBox 6">
            <a:extLst>
              <a:ext uri="{FF2B5EF4-FFF2-40B4-BE49-F238E27FC236}">
                <a16:creationId xmlns:a16="http://schemas.microsoft.com/office/drawing/2014/main" id="{7D90E9D1-BFB6-48A9-8016-6CE4D5E4D144}"/>
              </a:ext>
            </a:extLst>
          </p:cNvPr>
          <p:cNvSpPr txBox="1"/>
          <p:nvPr/>
        </p:nvSpPr>
        <p:spPr>
          <a:xfrm>
            <a:off x="1288473" y="461068"/>
            <a:ext cx="2310222" cy="369332"/>
          </a:xfrm>
          <a:prstGeom prst="rect">
            <a:avLst/>
          </a:prstGeom>
          <a:noFill/>
        </p:spPr>
        <p:txBody>
          <a:bodyPr wrap="square" rtlCol="0">
            <a:spAutoFit/>
          </a:bodyPr>
          <a:lstStyle/>
          <a:p>
            <a:r>
              <a:rPr lang="en-GB" dirty="0">
                <a:solidFill>
                  <a:schemeClr val="accent1">
                    <a:lumMod val="75000"/>
                  </a:schemeClr>
                </a:solidFill>
              </a:rPr>
              <a:t>Curriculum Overview</a:t>
            </a:r>
          </a:p>
        </p:txBody>
      </p:sp>
      <p:sp>
        <p:nvSpPr>
          <p:cNvPr id="8" name="TextBox 7">
            <a:extLst>
              <a:ext uri="{FF2B5EF4-FFF2-40B4-BE49-F238E27FC236}">
                <a16:creationId xmlns:a16="http://schemas.microsoft.com/office/drawing/2014/main" id="{7A06FD4B-587D-4E06-B4B1-7AC48D3FF79F}"/>
              </a:ext>
            </a:extLst>
          </p:cNvPr>
          <p:cNvSpPr txBox="1"/>
          <p:nvPr/>
        </p:nvSpPr>
        <p:spPr>
          <a:xfrm>
            <a:off x="3326662" y="341256"/>
            <a:ext cx="3177464" cy="700705"/>
          </a:xfrm>
          <a:prstGeom prst="rect">
            <a:avLst/>
          </a:prstGeom>
          <a:noFill/>
        </p:spPr>
        <p:txBody>
          <a:bodyPr wrap="square" rtlCol="0">
            <a:spAutoFit/>
          </a:bodyPr>
          <a:lstStyle/>
          <a:p>
            <a:pPr marL="0" marR="0" indent="0" algn="ctr">
              <a:lnSpc>
                <a:spcPct val="107000"/>
              </a:lnSpc>
              <a:spcBef>
                <a:spcPts val="0"/>
              </a:spcBef>
              <a:spcAft>
                <a:spcPts val="800"/>
              </a:spcAft>
            </a:pPr>
            <a:r>
              <a:rPr lang="en-GB" sz="1200" b="1" kern="1400" dirty="0">
                <a:ln>
                  <a:noFill/>
                </a:ln>
                <a:solidFill>
                  <a:srgbClr val="000000"/>
                </a:solidFill>
                <a:effectLst/>
                <a:latin typeface="Calibri" panose="020F0502020204030204" pitchFamily="34" charset="0"/>
              </a:rPr>
              <a:t>Year 6 Summer 1: Benin Kingdom</a:t>
            </a:r>
            <a:endParaRPr lang="en-GB" sz="12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 </a:t>
            </a:r>
          </a:p>
        </p:txBody>
      </p:sp>
      <p:sp>
        <p:nvSpPr>
          <p:cNvPr id="9" name="TextBox 8">
            <a:extLst>
              <a:ext uri="{FF2B5EF4-FFF2-40B4-BE49-F238E27FC236}">
                <a16:creationId xmlns:a16="http://schemas.microsoft.com/office/drawing/2014/main" id="{6038E31A-C8CE-442C-8CB1-6F33D7A2F7B4}"/>
              </a:ext>
            </a:extLst>
          </p:cNvPr>
          <p:cNvSpPr txBox="1"/>
          <p:nvPr/>
        </p:nvSpPr>
        <p:spPr>
          <a:xfrm>
            <a:off x="6373091" y="436002"/>
            <a:ext cx="2466108" cy="307777"/>
          </a:xfrm>
          <a:prstGeom prst="rect">
            <a:avLst/>
          </a:prstGeom>
          <a:noFill/>
        </p:spPr>
        <p:txBody>
          <a:bodyPr wrap="square" rtlCol="0">
            <a:spAutoFit/>
          </a:bodyPr>
          <a:lstStyle/>
          <a:p>
            <a:r>
              <a:rPr lang="en-GB" sz="1400" dirty="0"/>
              <a:t>Main Enquiry questions</a:t>
            </a:r>
          </a:p>
        </p:txBody>
      </p:sp>
      <p:sp>
        <p:nvSpPr>
          <p:cNvPr id="12" name="TextBox 11">
            <a:extLst>
              <a:ext uri="{FF2B5EF4-FFF2-40B4-BE49-F238E27FC236}">
                <a16:creationId xmlns:a16="http://schemas.microsoft.com/office/drawing/2014/main" id="{7B87EC1C-D36D-4A2D-B8CA-4C974B20AED1}"/>
              </a:ext>
            </a:extLst>
          </p:cNvPr>
          <p:cNvSpPr txBox="1"/>
          <p:nvPr/>
        </p:nvSpPr>
        <p:spPr>
          <a:xfrm>
            <a:off x="1101201" y="835391"/>
            <a:ext cx="2342644" cy="646331"/>
          </a:xfrm>
          <a:prstGeom prst="rect">
            <a:avLst/>
          </a:prstGeom>
          <a:noFill/>
        </p:spPr>
        <p:txBody>
          <a:bodyPr wrap="square" rtlCol="0">
            <a:spAutoFit/>
          </a:bodyPr>
          <a:lstStyle/>
          <a:p>
            <a:r>
              <a:rPr lang="en-GB" sz="900" dirty="0"/>
              <a:t>This term’s driver topic is Benin Kingdom. We will be learning about Benin through looking at artefacts. We will also  be discussing why the Victorians decided to take over.</a:t>
            </a:r>
          </a:p>
        </p:txBody>
      </p:sp>
      <p:sp>
        <p:nvSpPr>
          <p:cNvPr id="13" name="TextBox 12">
            <a:extLst>
              <a:ext uri="{FF2B5EF4-FFF2-40B4-BE49-F238E27FC236}">
                <a16:creationId xmlns:a16="http://schemas.microsoft.com/office/drawing/2014/main" id="{56B09F86-15D7-4B7C-8E81-E3F95B7E3337}"/>
              </a:ext>
            </a:extLst>
          </p:cNvPr>
          <p:cNvSpPr txBox="1"/>
          <p:nvPr/>
        </p:nvSpPr>
        <p:spPr>
          <a:xfrm>
            <a:off x="6028267" y="645734"/>
            <a:ext cx="3018284" cy="1666482"/>
          </a:xfrm>
          <a:prstGeom prst="rect">
            <a:avLst/>
          </a:prstGeom>
          <a:noFill/>
        </p:spPr>
        <p:txBody>
          <a:bodyPr wrap="square" rtlCol="0">
            <a:spAutoFit/>
          </a:bodyPr>
          <a:lstStyle/>
          <a:p>
            <a:pPr marL="359994" marR="0">
              <a:lnSpc>
                <a:spcPct val="150000"/>
              </a:lnSpc>
              <a:spcBef>
                <a:spcPts val="0"/>
              </a:spcBef>
              <a:spcAft>
                <a:spcPts val="0"/>
              </a:spcAft>
            </a:pPr>
            <a:r>
              <a:rPr lang="en-GB" sz="700" kern="1400" dirty="0">
                <a:ln>
                  <a:noFill/>
                </a:ln>
                <a:solidFill>
                  <a:srgbClr val="000000"/>
                </a:solidFill>
                <a:effectLst/>
                <a:latin typeface="Calibri" panose="020F0502020204030204" pitchFamily="34" charset="0"/>
              </a:rPr>
              <a:t>Why do you think we should study Benin in KS2 history? </a:t>
            </a:r>
          </a:p>
          <a:p>
            <a:pPr marL="359994" marR="0">
              <a:lnSpc>
                <a:spcPct val="150000"/>
              </a:lnSpc>
              <a:spcBef>
                <a:spcPts val="0"/>
              </a:spcBef>
              <a:spcAft>
                <a:spcPts val="0"/>
              </a:spcAft>
            </a:pPr>
            <a:r>
              <a:rPr lang="en-GB" sz="700" kern="1400" dirty="0">
                <a:ln>
                  <a:noFill/>
                </a:ln>
                <a:solidFill>
                  <a:srgbClr val="000000"/>
                </a:solidFill>
                <a:effectLst/>
                <a:latin typeface="Calibri" panose="020F0502020204030204" pitchFamily="34" charset="0"/>
              </a:rPr>
              <a:t>What sort of place was Benin 500 to 1,000 years ago? </a:t>
            </a:r>
          </a:p>
          <a:p>
            <a:pPr marL="359994" marR="0">
              <a:lnSpc>
                <a:spcPct val="150000"/>
              </a:lnSpc>
              <a:spcBef>
                <a:spcPts val="0"/>
              </a:spcBef>
              <a:spcAft>
                <a:spcPts val="0"/>
              </a:spcAft>
            </a:pPr>
            <a:r>
              <a:rPr lang="en-GB" sz="700" kern="1400" dirty="0">
                <a:ln>
                  <a:noFill/>
                </a:ln>
                <a:solidFill>
                  <a:srgbClr val="000000"/>
                </a:solidFill>
                <a:effectLst/>
                <a:latin typeface="Calibri" panose="020F0502020204030204" pitchFamily="34" charset="0"/>
              </a:rPr>
              <a:t>What can we tell about Benin society at this time from the images and artefacts that have survived? </a:t>
            </a:r>
          </a:p>
          <a:p>
            <a:pPr marL="359994" marR="0">
              <a:lnSpc>
                <a:spcPct val="150000"/>
              </a:lnSpc>
              <a:spcBef>
                <a:spcPts val="0"/>
              </a:spcBef>
              <a:spcAft>
                <a:spcPts val="0"/>
              </a:spcAft>
            </a:pPr>
            <a:r>
              <a:rPr lang="en-GB" sz="700" kern="1400" dirty="0">
                <a:ln>
                  <a:noFill/>
                </a:ln>
                <a:solidFill>
                  <a:srgbClr val="000000"/>
                </a:solidFill>
                <a:effectLst/>
                <a:latin typeface="Calibri" panose="020F0502020204030204" pitchFamily="34" charset="0"/>
              </a:rPr>
              <a:t>What changes took place when the European settlers started trading? </a:t>
            </a:r>
          </a:p>
          <a:p>
            <a:pPr marL="359994" marR="0">
              <a:lnSpc>
                <a:spcPct val="150000"/>
              </a:lnSpc>
              <a:spcBef>
                <a:spcPts val="0"/>
              </a:spcBef>
              <a:spcAft>
                <a:spcPts val="0"/>
              </a:spcAft>
            </a:pPr>
            <a:r>
              <a:rPr lang="en-GB" sz="700" kern="1400" dirty="0">
                <a:ln>
                  <a:noFill/>
                </a:ln>
                <a:solidFill>
                  <a:srgbClr val="000000"/>
                </a:solidFill>
                <a:effectLst/>
                <a:latin typeface="Calibri" panose="020F0502020204030204" pitchFamily="34" charset="0"/>
              </a:rPr>
              <a:t>Why did the Victorians get involved in Benin and what were the effects on the Benin people? </a:t>
            </a:r>
          </a:p>
          <a:p>
            <a:pPr marL="359994" marR="0">
              <a:lnSpc>
                <a:spcPct val="150000"/>
              </a:lnSpc>
              <a:spcBef>
                <a:spcPts val="0"/>
              </a:spcBef>
              <a:spcAft>
                <a:spcPts val="0"/>
              </a:spcAft>
            </a:pPr>
            <a:r>
              <a:rPr lang="en-GB" sz="700" kern="1400" dirty="0">
                <a:ln>
                  <a:noFill/>
                </a:ln>
                <a:solidFill>
                  <a:srgbClr val="000000"/>
                </a:solidFill>
                <a:effectLst/>
                <a:latin typeface="Calibri" panose="020F0502020204030204" pitchFamily="34" charset="0"/>
              </a:rPr>
              <a:t>Should the Benin Bronzes be returned? </a:t>
            </a:r>
          </a:p>
          <a:p>
            <a:pPr marL="0" marR="0" indent="0" algn="l">
              <a:lnSpc>
                <a:spcPct val="119000"/>
              </a:lnSpc>
              <a:spcBef>
                <a:spcPts val="0"/>
              </a:spcBef>
              <a:spcAft>
                <a:spcPts val="600"/>
              </a:spcAft>
            </a:pPr>
            <a:r>
              <a:rPr lang="en-GB" sz="700" kern="1400" dirty="0">
                <a:ln>
                  <a:noFill/>
                </a:ln>
                <a:solidFill>
                  <a:srgbClr val="000000"/>
                </a:solidFill>
                <a:effectLst/>
                <a:latin typeface="Calibri" panose="020F0502020204030204" pitchFamily="34" charset="0"/>
              </a:rPr>
              <a:t> </a:t>
            </a:r>
          </a:p>
        </p:txBody>
      </p:sp>
      <p:sp>
        <p:nvSpPr>
          <p:cNvPr id="15" name="TextBox 14">
            <a:extLst>
              <a:ext uri="{FF2B5EF4-FFF2-40B4-BE49-F238E27FC236}">
                <a16:creationId xmlns:a16="http://schemas.microsoft.com/office/drawing/2014/main" id="{498464ED-4F8D-4951-B044-09E420485A1D}"/>
              </a:ext>
            </a:extLst>
          </p:cNvPr>
          <p:cNvSpPr txBox="1"/>
          <p:nvPr/>
        </p:nvSpPr>
        <p:spPr>
          <a:xfrm>
            <a:off x="593766" y="2381003"/>
            <a:ext cx="2755076" cy="1330036"/>
          </a:xfrm>
          <a:prstGeom prst="rect">
            <a:avLst/>
          </a:prstGeom>
          <a:noFill/>
        </p:spPr>
        <p:txBody>
          <a:bodyPr wrap="square" rtlCol="0">
            <a:spAutoFit/>
          </a:bodyPr>
          <a:lstStyle/>
          <a:p>
            <a:endParaRPr lang="en-GB" dirty="0"/>
          </a:p>
        </p:txBody>
      </p:sp>
      <p:sp>
        <p:nvSpPr>
          <p:cNvPr id="16" name="TextBox 15">
            <a:extLst>
              <a:ext uri="{FF2B5EF4-FFF2-40B4-BE49-F238E27FC236}">
                <a16:creationId xmlns:a16="http://schemas.microsoft.com/office/drawing/2014/main" id="{E31A880A-739E-4A8B-8D80-212378CF6160}"/>
              </a:ext>
            </a:extLst>
          </p:cNvPr>
          <p:cNvSpPr txBox="1"/>
          <p:nvPr/>
        </p:nvSpPr>
        <p:spPr>
          <a:xfrm>
            <a:off x="615883" y="2097541"/>
            <a:ext cx="2755076" cy="1992853"/>
          </a:xfrm>
          <a:prstGeom prst="rect">
            <a:avLst/>
          </a:prstGeom>
          <a:noFill/>
          <a:ln w="19050">
            <a:solidFill>
              <a:srgbClr val="C00000"/>
            </a:solidFill>
          </a:ln>
        </p:spPr>
        <p:txBody>
          <a:bodyPr wrap="square" rtlCol="0">
            <a:spAutoFit/>
          </a:bodyPr>
          <a:lstStyle/>
          <a:p>
            <a:pPr algn="ctr"/>
            <a:r>
              <a:rPr lang="en-GB" dirty="0"/>
              <a:t>Key Concepts</a:t>
            </a:r>
          </a:p>
          <a:p>
            <a:r>
              <a:rPr lang="en-GB" sz="1050" dirty="0"/>
              <a:t>The following are the key concepts for this unit:</a:t>
            </a:r>
          </a:p>
          <a:p>
            <a:r>
              <a:rPr lang="en-GB" sz="1050" dirty="0"/>
              <a:t>Recognise why people did things, recognise why some events happened, recognise what happened as a result of people’s actions or events.</a:t>
            </a:r>
          </a:p>
          <a:p>
            <a:r>
              <a:rPr lang="en-GB" sz="1050" dirty="0"/>
              <a:t>Recognise and make simple observations about which places and which people were important in an historical event/account and why.</a:t>
            </a:r>
          </a:p>
          <a:p>
            <a:endParaRPr lang="en-GB" sz="1100" dirty="0"/>
          </a:p>
        </p:txBody>
      </p:sp>
      <p:sp>
        <p:nvSpPr>
          <p:cNvPr id="17" name="TextBox 16">
            <a:extLst>
              <a:ext uri="{FF2B5EF4-FFF2-40B4-BE49-F238E27FC236}">
                <a16:creationId xmlns:a16="http://schemas.microsoft.com/office/drawing/2014/main" id="{34C4B938-7DE4-4507-B4CD-2E7932DA112A}"/>
              </a:ext>
            </a:extLst>
          </p:cNvPr>
          <p:cNvSpPr txBox="1"/>
          <p:nvPr/>
        </p:nvSpPr>
        <p:spPr>
          <a:xfrm>
            <a:off x="3517079" y="2246514"/>
            <a:ext cx="2755076" cy="1743939"/>
          </a:xfrm>
          <a:prstGeom prst="rect">
            <a:avLst/>
          </a:prstGeom>
          <a:noFill/>
          <a:ln w="19050">
            <a:solidFill>
              <a:srgbClr val="FFFF00"/>
            </a:solidFill>
          </a:ln>
        </p:spPr>
        <p:txBody>
          <a:bodyPr wrap="square" rtlCol="0">
            <a:spAutoFit/>
          </a:bodyPr>
          <a:lstStyle/>
          <a:p>
            <a:pPr algn="ctr"/>
            <a:r>
              <a:rPr lang="en-GB" dirty="0"/>
              <a:t>English Texts</a:t>
            </a:r>
          </a:p>
          <a:p>
            <a:pPr marL="0" marR="0" indent="0" algn="l">
              <a:lnSpc>
                <a:spcPct val="107000"/>
              </a:lnSpc>
              <a:spcBef>
                <a:spcPts val="0"/>
              </a:spcBef>
              <a:spcAft>
                <a:spcPts val="800"/>
              </a:spcAft>
            </a:pPr>
            <a:r>
              <a:rPr lang="en-GB" sz="1200" b="1" kern="1400" dirty="0">
                <a:ln>
                  <a:noFill/>
                </a:ln>
                <a:solidFill>
                  <a:srgbClr val="000000"/>
                </a:solidFill>
                <a:effectLst/>
                <a:latin typeface="Calibri" panose="020F0502020204030204" pitchFamily="34" charset="0"/>
              </a:rPr>
              <a:t>This term in English we will be studying the following texts: The Midnight Panther </a:t>
            </a:r>
            <a:r>
              <a:rPr lang="en-GB" sz="1200" kern="1400" dirty="0">
                <a:ln>
                  <a:noFill/>
                </a:ln>
                <a:solidFill>
                  <a:srgbClr val="000000"/>
                </a:solidFill>
                <a:effectLst/>
                <a:latin typeface="Calibri" panose="020F0502020204030204" pitchFamily="34" charset="0"/>
              </a:rPr>
              <a:t>by Poonam Mistry. We will be creating a narrative. We will also be reading </a:t>
            </a:r>
            <a:r>
              <a:rPr lang="en-GB" sz="1200" b="1" kern="1400" dirty="0">
                <a:ln>
                  <a:noFill/>
                </a:ln>
                <a:solidFill>
                  <a:srgbClr val="000000"/>
                </a:solidFill>
                <a:effectLst/>
                <a:latin typeface="Calibri" panose="020F0502020204030204" pitchFamily="34" charset="0"/>
              </a:rPr>
              <a:t>The Boy in the Tower </a:t>
            </a:r>
            <a:r>
              <a:rPr lang="en-GB" sz="1200" kern="1400" dirty="0">
                <a:ln>
                  <a:noFill/>
                </a:ln>
                <a:solidFill>
                  <a:srgbClr val="000000"/>
                </a:solidFill>
                <a:effectLst/>
                <a:latin typeface="Calibri" panose="020F0502020204030204" pitchFamily="34" charset="0"/>
              </a:rPr>
              <a:t>by Polly Ho-Yen. We will also be writing a narrative.</a:t>
            </a:r>
            <a:endParaRPr lang="en-GB" sz="1100" kern="1400" dirty="0">
              <a:ln>
                <a:noFill/>
              </a:ln>
              <a:solidFill>
                <a:srgbClr val="000000"/>
              </a:solidFill>
              <a:effectLst/>
              <a:latin typeface="Calibri" panose="020F0502020204030204" pitchFamily="34" charset="0"/>
            </a:endParaRPr>
          </a:p>
        </p:txBody>
      </p:sp>
      <p:sp>
        <p:nvSpPr>
          <p:cNvPr id="18" name="TextBox 17">
            <a:extLst>
              <a:ext uri="{FF2B5EF4-FFF2-40B4-BE49-F238E27FC236}">
                <a16:creationId xmlns:a16="http://schemas.microsoft.com/office/drawing/2014/main" id="{48F5F9A7-83AE-407C-99F2-1A800D63121A}"/>
              </a:ext>
            </a:extLst>
          </p:cNvPr>
          <p:cNvSpPr txBox="1"/>
          <p:nvPr/>
        </p:nvSpPr>
        <p:spPr>
          <a:xfrm>
            <a:off x="6404760" y="2233711"/>
            <a:ext cx="2755076" cy="1133900"/>
          </a:xfrm>
          <a:prstGeom prst="rect">
            <a:avLst/>
          </a:prstGeom>
          <a:noFill/>
          <a:ln w="19050">
            <a:solidFill>
              <a:schemeClr val="accent1"/>
            </a:solidFill>
          </a:ln>
        </p:spPr>
        <p:txBody>
          <a:bodyPr wrap="square" rtlCol="0">
            <a:spAutoFit/>
          </a:bodyPr>
          <a:lstStyle/>
          <a:p>
            <a:pPr algn="ctr"/>
            <a:r>
              <a:rPr lang="en-GB" dirty="0"/>
              <a:t>Maths Learning</a:t>
            </a:r>
          </a:p>
          <a:p>
            <a:pPr marL="0" marR="0" indent="0" algn="l">
              <a:lnSpc>
                <a:spcPct val="107000"/>
              </a:lnSpc>
              <a:spcBef>
                <a:spcPts val="0"/>
              </a:spcBef>
              <a:spcAft>
                <a:spcPts val="800"/>
              </a:spcAft>
            </a:pPr>
            <a:r>
              <a:rPr lang="en-GB" sz="1050" b="1" kern="1400" dirty="0">
                <a:ln>
                  <a:noFill/>
                </a:ln>
                <a:solidFill>
                  <a:srgbClr val="000000"/>
                </a:solidFill>
                <a:effectLst/>
                <a:latin typeface="Calibri" panose="020F0502020204030204" pitchFamily="34" charset="0"/>
              </a:rPr>
              <a:t>This term in Maths we will be studying:</a:t>
            </a:r>
            <a:endParaRPr lang="en-GB" sz="1050" kern="1400" dirty="0">
              <a:ln>
                <a:noFill/>
              </a:ln>
              <a:solidFill>
                <a:srgbClr val="000000"/>
              </a:solidFill>
              <a:effectLst/>
              <a:latin typeface="Calibri" panose="020F0502020204030204" pitchFamily="34" charset="0"/>
            </a:endParaRPr>
          </a:p>
          <a:p>
            <a:pPr marL="0" marR="0" indent="0" algn="l">
              <a:lnSpc>
                <a:spcPct val="107000"/>
              </a:lnSpc>
              <a:spcBef>
                <a:spcPts val="0"/>
              </a:spcBef>
              <a:spcAft>
                <a:spcPts val="800"/>
              </a:spcAft>
            </a:pPr>
            <a:r>
              <a:rPr lang="en-GB" sz="1100" kern="1400" dirty="0">
                <a:ln>
                  <a:noFill/>
                </a:ln>
                <a:solidFill>
                  <a:srgbClr val="000000"/>
                </a:solidFill>
                <a:effectLst/>
                <a:latin typeface="Calibri" panose="020F0502020204030204" pitchFamily="34" charset="0"/>
              </a:rPr>
              <a:t>Statistics</a:t>
            </a:r>
          </a:p>
          <a:p>
            <a:pPr marL="0" marR="0" indent="0" algn="l">
              <a:lnSpc>
                <a:spcPct val="107000"/>
              </a:lnSpc>
              <a:spcBef>
                <a:spcPts val="0"/>
              </a:spcBef>
              <a:spcAft>
                <a:spcPts val="800"/>
              </a:spcAft>
            </a:pPr>
            <a:r>
              <a:rPr lang="en-GB" sz="1100" kern="1400" dirty="0">
                <a:ln>
                  <a:noFill/>
                </a:ln>
                <a:solidFill>
                  <a:srgbClr val="000000"/>
                </a:solidFill>
                <a:effectLst/>
                <a:latin typeface="Calibri" panose="020F0502020204030204" pitchFamily="34" charset="0"/>
              </a:rPr>
              <a:t>Position and Direction</a:t>
            </a:r>
          </a:p>
        </p:txBody>
      </p:sp>
      <p:graphicFrame>
        <p:nvGraphicFramePr>
          <p:cNvPr id="2" name="Table 2">
            <a:extLst>
              <a:ext uri="{FF2B5EF4-FFF2-40B4-BE49-F238E27FC236}">
                <a16:creationId xmlns:a16="http://schemas.microsoft.com/office/drawing/2014/main" id="{29997959-F659-424A-B4F5-91F8BA19B184}"/>
              </a:ext>
            </a:extLst>
          </p:cNvPr>
          <p:cNvGraphicFramePr>
            <a:graphicFrameLocks noGrp="1"/>
          </p:cNvGraphicFramePr>
          <p:nvPr>
            <p:extLst>
              <p:ext uri="{D42A27DB-BD31-4B8C-83A1-F6EECF244321}">
                <p14:modId xmlns:p14="http://schemas.microsoft.com/office/powerpoint/2010/main" val="2612349273"/>
              </p:ext>
            </p:extLst>
          </p:nvPr>
        </p:nvGraphicFramePr>
        <p:xfrm>
          <a:off x="670954" y="4223143"/>
          <a:ext cx="8488881" cy="2260784"/>
        </p:xfrm>
        <a:graphic>
          <a:graphicData uri="http://schemas.openxmlformats.org/drawingml/2006/table">
            <a:tbl>
              <a:tblPr firstRow="1" bandRow="1">
                <a:tableStyleId>{073A0DAA-6AF3-43AB-8588-CEC1D06C72B9}</a:tableStyleId>
              </a:tblPr>
              <a:tblGrid>
                <a:gridCol w="1005446">
                  <a:extLst>
                    <a:ext uri="{9D8B030D-6E8A-4147-A177-3AD203B41FA5}">
                      <a16:colId xmlns:a16="http://schemas.microsoft.com/office/drawing/2014/main" val="1320754308"/>
                    </a:ext>
                  </a:extLst>
                </a:gridCol>
                <a:gridCol w="880972">
                  <a:extLst>
                    <a:ext uri="{9D8B030D-6E8A-4147-A177-3AD203B41FA5}">
                      <a16:colId xmlns:a16="http://schemas.microsoft.com/office/drawing/2014/main" val="2148492505"/>
                    </a:ext>
                  </a:extLst>
                </a:gridCol>
                <a:gridCol w="943209">
                  <a:extLst>
                    <a:ext uri="{9D8B030D-6E8A-4147-A177-3AD203B41FA5}">
                      <a16:colId xmlns:a16="http://schemas.microsoft.com/office/drawing/2014/main" val="2727975696"/>
                    </a:ext>
                  </a:extLst>
                </a:gridCol>
                <a:gridCol w="943209">
                  <a:extLst>
                    <a:ext uri="{9D8B030D-6E8A-4147-A177-3AD203B41FA5}">
                      <a16:colId xmlns:a16="http://schemas.microsoft.com/office/drawing/2014/main" val="332644713"/>
                    </a:ext>
                  </a:extLst>
                </a:gridCol>
                <a:gridCol w="943209">
                  <a:extLst>
                    <a:ext uri="{9D8B030D-6E8A-4147-A177-3AD203B41FA5}">
                      <a16:colId xmlns:a16="http://schemas.microsoft.com/office/drawing/2014/main" val="1695716773"/>
                    </a:ext>
                  </a:extLst>
                </a:gridCol>
                <a:gridCol w="943209">
                  <a:extLst>
                    <a:ext uri="{9D8B030D-6E8A-4147-A177-3AD203B41FA5}">
                      <a16:colId xmlns:a16="http://schemas.microsoft.com/office/drawing/2014/main" val="1642938551"/>
                    </a:ext>
                  </a:extLst>
                </a:gridCol>
                <a:gridCol w="943209">
                  <a:extLst>
                    <a:ext uri="{9D8B030D-6E8A-4147-A177-3AD203B41FA5}">
                      <a16:colId xmlns:a16="http://schemas.microsoft.com/office/drawing/2014/main" val="1898088207"/>
                    </a:ext>
                  </a:extLst>
                </a:gridCol>
                <a:gridCol w="943209">
                  <a:extLst>
                    <a:ext uri="{9D8B030D-6E8A-4147-A177-3AD203B41FA5}">
                      <a16:colId xmlns:a16="http://schemas.microsoft.com/office/drawing/2014/main" val="954674137"/>
                    </a:ext>
                  </a:extLst>
                </a:gridCol>
                <a:gridCol w="943209">
                  <a:extLst>
                    <a:ext uri="{9D8B030D-6E8A-4147-A177-3AD203B41FA5}">
                      <a16:colId xmlns:a16="http://schemas.microsoft.com/office/drawing/2014/main" val="1166199579"/>
                    </a:ext>
                  </a:extLst>
                </a:gridCol>
              </a:tblGrid>
              <a:tr h="425354">
                <a:tc>
                  <a:txBody>
                    <a:bodyPr/>
                    <a:lstStyle/>
                    <a:p>
                      <a:pPr algn="ctr"/>
                      <a:r>
                        <a:rPr lang="en-GB" sz="900" dirty="0">
                          <a:solidFill>
                            <a:schemeClr val="tx1"/>
                          </a:solidFill>
                        </a:rPr>
                        <a:t>Geographical Links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kern="1200" dirty="0">
                          <a:solidFill>
                            <a:schemeClr val="tx1"/>
                          </a:solidFill>
                          <a:latin typeface="+mn-lt"/>
                          <a:ea typeface="+mn-ea"/>
                          <a:cs typeface="+mn-cs"/>
                        </a:rPr>
                        <a:t>Science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kern="1200" dirty="0">
                          <a:solidFill>
                            <a:schemeClr val="tx1"/>
                          </a:solidFill>
                          <a:latin typeface="+mn-lt"/>
                          <a:ea typeface="+mn-ea"/>
                          <a:cs typeface="+mn-cs"/>
                        </a:rPr>
                        <a:t>DT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kern="1200" dirty="0">
                          <a:solidFill>
                            <a:schemeClr val="tx1"/>
                          </a:solidFill>
                          <a:latin typeface="+mn-lt"/>
                          <a:ea typeface="+mn-ea"/>
                          <a:cs typeface="+mn-cs"/>
                        </a:rPr>
                        <a:t>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kern="1200" dirty="0">
                          <a:solidFill>
                            <a:schemeClr val="tx1"/>
                          </a:solidFill>
                          <a:latin typeface="+mn-lt"/>
                          <a:ea typeface="+mn-ea"/>
                          <a:cs typeface="+mn-cs"/>
                        </a:rPr>
                        <a:t>Music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kern="1200" dirty="0">
                          <a:solidFill>
                            <a:schemeClr val="tx1"/>
                          </a:solidFill>
                          <a:latin typeface="+mn-lt"/>
                          <a:ea typeface="+mn-ea"/>
                          <a:cs typeface="+mn-cs"/>
                        </a:rPr>
                        <a: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kern="1200" dirty="0">
                          <a:solidFill>
                            <a:schemeClr val="tx1"/>
                          </a:solidFill>
                          <a:latin typeface="+mn-lt"/>
                          <a:ea typeface="+mn-ea"/>
                          <a:cs typeface="+mn-cs"/>
                        </a:rPr>
                        <a:t>Computing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kern="1200" dirty="0">
                          <a:solidFill>
                            <a:schemeClr val="tx1"/>
                          </a:solidFill>
                          <a:latin typeface="+mn-lt"/>
                          <a:ea typeface="+mn-ea"/>
                          <a:cs typeface="+mn-cs"/>
                        </a:rPr>
                        <a:t>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kern="1200" dirty="0">
                          <a:solidFill>
                            <a:schemeClr val="tx1"/>
                          </a:solidFill>
                          <a:latin typeface="+mn-lt"/>
                          <a:ea typeface="+mn-ea"/>
                          <a:cs typeface="+mn-cs"/>
                        </a:rPr>
                        <a:t>PSHE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48397992"/>
                  </a:ext>
                </a:extLst>
              </a:tr>
              <a:tr h="1835430">
                <a:tc>
                  <a:txBody>
                    <a:bodyPr/>
                    <a:lstStyle/>
                    <a:p>
                      <a:pPr algn="l"/>
                      <a:r>
                        <a:rPr lang="en-GB" sz="1000" dirty="0"/>
                        <a:t>Can you locate Benin on a map?</a:t>
                      </a:r>
                    </a:p>
                    <a:p>
                      <a:pPr algn="l"/>
                      <a:endParaRPr lang="en-GB" sz="1000" dirty="0"/>
                    </a:p>
                    <a:p>
                      <a:pPr algn="l"/>
                      <a:r>
                        <a:rPr lang="en-GB" sz="1000" dirty="0"/>
                        <a:t>How has Benin changed in the last 1,000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100" dirty="0"/>
                        <a:t>Living things and their habitats.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100"/>
                        <a:t>‘Mini homes’</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100" dirty="0"/>
                        <a:t>Football</a:t>
                      </a:r>
                    </a:p>
                    <a:p>
                      <a:pPr algn="l"/>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100" dirty="0"/>
                        <a:t>Music and 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100" dirty="0"/>
                        <a:t>For Christians, what kind of king is  Jesus?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kern="1200" dirty="0">
                          <a:solidFill>
                            <a:schemeClr val="dk1"/>
                          </a:solidFill>
                          <a:effectLst/>
                          <a:latin typeface="+mn-lt"/>
                          <a:ea typeface="+mn-ea"/>
                          <a:cs typeface="+mn-cs"/>
                        </a:rPr>
                        <a:t>Creating Media– 3D Modelling</a:t>
                      </a:r>
                    </a:p>
                    <a:p>
                      <a:r>
                        <a:rPr lang="en-GB" sz="1050" kern="1200" dirty="0">
                          <a:solidFill>
                            <a:schemeClr val="dk1"/>
                          </a:solidFill>
                          <a:effectLst/>
                          <a:latin typeface="+mn-lt"/>
                          <a:ea typeface="+mn-ea"/>
                          <a:cs typeface="+mn-cs"/>
                        </a:rPr>
                        <a:t> </a:t>
                      </a:r>
                      <a:endParaRPr lang="en-GB" sz="18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100" dirty="0"/>
                        <a:t>Items of clothing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100" kern="1200" dirty="0">
                          <a:solidFill>
                            <a:schemeClr val="dk1"/>
                          </a:solidFill>
                          <a:effectLst/>
                          <a:latin typeface="+mn-lt"/>
                          <a:ea typeface="+mn-ea"/>
                          <a:cs typeface="+mn-cs"/>
                        </a:rPr>
                        <a:t>Safety and the changing body</a:t>
                      </a:r>
                    </a:p>
                    <a:p>
                      <a:r>
                        <a:rPr lang="en-GB" sz="1800" kern="1200" dirty="0">
                          <a:solidFill>
                            <a:schemeClr val="dk1"/>
                          </a:solidFill>
                          <a:effectLst/>
                          <a:latin typeface="+mn-lt"/>
                          <a:ea typeface="+mn-ea"/>
                          <a:cs typeface="+mn-cs"/>
                        </a:rPr>
                        <a:t> </a:t>
                      </a:r>
                    </a:p>
                    <a:p>
                      <a:pPr algn="l"/>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1337462"/>
                  </a:ext>
                </a:extLst>
              </a:tr>
            </a:tbl>
          </a:graphicData>
        </a:graphic>
      </p:graphicFrame>
      <p:pic>
        <p:nvPicPr>
          <p:cNvPr id="10" name="Picture 9">
            <a:extLst>
              <a:ext uri="{FF2B5EF4-FFF2-40B4-BE49-F238E27FC236}">
                <a16:creationId xmlns:a16="http://schemas.microsoft.com/office/drawing/2014/main" id="{87C3E5D6-F980-47E9-BBF1-28A2142FA369}"/>
              </a:ext>
            </a:extLst>
          </p:cNvPr>
          <p:cNvPicPr>
            <a:picLocks noChangeAspect="1"/>
          </p:cNvPicPr>
          <p:nvPr/>
        </p:nvPicPr>
        <p:blipFill>
          <a:blip r:embed="rId5"/>
          <a:stretch>
            <a:fillRect/>
          </a:stretch>
        </p:blipFill>
        <p:spPr>
          <a:xfrm>
            <a:off x="3943519" y="688692"/>
            <a:ext cx="2009929" cy="1437267"/>
          </a:xfrm>
          <a:prstGeom prst="rect">
            <a:avLst/>
          </a:prstGeom>
        </p:spPr>
      </p:pic>
      <p:pic>
        <p:nvPicPr>
          <p:cNvPr id="14" name="Video 13">
            <a:hlinkClick r:id="" action="ppaction://media"/>
            <a:extLst>
              <a:ext uri="{FF2B5EF4-FFF2-40B4-BE49-F238E27FC236}">
                <a16:creationId xmlns:a16="http://schemas.microsoft.com/office/drawing/2014/main" id="{02AC36B1-7067-4C23-88D4-58DD53ABD7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882993" y="5340744"/>
            <a:ext cx="2023006" cy="1517256"/>
          </a:xfrm>
          <a:prstGeom prst="rect">
            <a:avLst/>
          </a:prstGeom>
        </p:spPr>
      </p:pic>
    </p:spTree>
    <p:extLst>
      <p:ext uri="{BB962C8B-B14F-4D97-AF65-F5344CB8AC3E}">
        <p14:creationId xmlns:p14="http://schemas.microsoft.com/office/powerpoint/2010/main" val="469354308"/>
      </p:ext>
    </p:extLst>
  </p:cSld>
  <p:clrMapOvr>
    <a:masterClrMapping/>
  </p:clrMapOvr>
  <mc:AlternateContent xmlns:mc="http://schemas.openxmlformats.org/markup-compatibility/2006" xmlns:p14="http://schemas.microsoft.com/office/powerpoint/2010/main">
    <mc:Choice Requires="p14">
      <p:transition spd="slow" p14:dur="2000" advTm="66653"/>
    </mc:Choice>
    <mc:Fallback xmlns="">
      <p:transition spd="slow" advTm="6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700D0A6-C285-4B59-B355-CC09EDA1721A}"/>
              </a:ext>
            </a:extLst>
          </p:cNvPr>
          <p:cNvGraphicFramePr>
            <a:graphicFrameLocks noGrp="1"/>
          </p:cNvGraphicFramePr>
          <p:nvPr>
            <p:extLst>
              <p:ext uri="{D42A27DB-BD31-4B8C-83A1-F6EECF244321}">
                <p14:modId xmlns:p14="http://schemas.microsoft.com/office/powerpoint/2010/main" val="67199295"/>
              </p:ext>
            </p:extLst>
          </p:nvPr>
        </p:nvGraphicFramePr>
        <p:xfrm>
          <a:off x="4165600" y="477000"/>
          <a:ext cx="5004000" cy="5730733"/>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2341122370"/>
                    </a:ext>
                  </a:extLst>
                </a:gridCol>
                <a:gridCol w="864000">
                  <a:extLst>
                    <a:ext uri="{9D8B030D-6E8A-4147-A177-3AD203B41FA5}">
                      <a16:colId xmlns:a16="http://schemas.microsoft.com/office/drawing/2014/main" val="3600253148"/>
                    </a:ext>
                  </a:extLst>
                </a:gridCol>
                <a:gridCol w="2520000">
                  <a:extLst>
                    <a:ext uri="{9D8B030D-6E8A-4147-A177-3AD203B41FA5}">
                      <a16:colId xmlns:a16="http://schemas.microsoft.com/office/drawing/2014/main" val="1872395184"/>
                    </a:ext>
                  </a:extLst>
                </a:gridCol>
              </a:tblGrid>
              <a:tr h="720000">
                <a:tc>
                  <a:txBody>
                    <a:bodyPr/>
                    <a:lstStyle/>
                    <a:p>
                      <a:r>
                        <a:rPr lang="en-GB" sz="1400" dirty="0">
                          <a:solidFill>
                            <a:schemeClr val="tx1"/>
                          </a:solidFill>
                        </a:rPr>
                        <a:t>Learning hook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b="0" kern="1200" dirty="0">
                          <a:solidFill>
                            <a:schemeClr val="tx1"/>
                          </a:solidFill>
                          <a:latin typeface="+mn-lt"/>
                          <a:ea typeface="+mn-ea"/>
                          <a:cs typeface="+mn-cs"/>
                        </a:rPr>
                        <a:t>We will be exploring Benin artefacts which we might have already seen before.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950114"/>
                  </a:ext>
                </a:extLst>
              </a:tr>
              <a:tr h="502842">
                <a:tc>
                  <a:txBody>
                    <a:bodyPr/>
                    <a:lstStyle/>
                    <a:p>
                      <a:r>
                        <a:rPr lang="en-GB" sz="1400" b="1" kern="1200" dirty="0">
                          <a:solidFill>
                            <a:schemeClr val="tx1"/>
                          </a:solidFill>
                          <a:latin typeface="+mn-lt"/>
                          <a:ea typeface="+mn-ea"/>
                          <a:cs typeface="+mn-cs"/>
                        </a:rPr>
                        <a:t>Fieldwork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b="0" kern="1200" dirty="0">
                          <a:solidFill>
                            <a:schemeClr val="tx1"/>
                          </a:solidFill>
                          <a:latin typeface="+mn-lt"/>
                          <a:ea typeface="+mn-ea"/>
                          <a:cs typeface="+mn-cs"/>
                        </a:rPr>
                        <a:t>Children will go on a hike through Newton </a:t>
                      </a:r>
                      <a:r>
                        <a:rPr lang="en-GB" sz="1100" b="0" kern="1200" dirty="0" err="1">
                          <a:solidFill>
                            <a:schemeClr val="tx1"/>
                          </a:solidFill>
                          <a:latin typeface="+mn-lt"/>
                          <a:ea typeface="+mn-ea"/>
                          <a:cs typeface="+mn-cs"/>
                        </a:rPr>
                        <a:t>Poppleford</a:t>
                      </a:r>
                      <a:r>
                        <a:rPr lang="en-GB" sz="1100" b="0" kern="1200" dirty="0">
                          <a:solidFill>
                            <a:schemeClr val="tx1"/>
                          </a:solidFill>
                          <a:latin typeface="+mn-lt"/>
                          <a:ea typeface="+mn-ea"/>
                          <a:cs typeface="+mn-cs"/>
                        </a:rPr>
                        <a:t> to explore the local area and to continue working on their maps skills.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423673"/>
                  </a:ext>
                </a:extLst>
              </a:tr>
              <a:tr h="648733">
                <a:tc>
                  <a:txBody>
                    <a:bodyPr/>
                    <a:lstStyle/>
                    <a:p>
                      <a:r>
                        <a:rPr lang="en-GB" sz="1400" b="1" kern="1200" dirty="0">
                          <a:solidFill>
                            <a:schemeClr val="tx1"/>
                          </a:solidFill>
                          <a:latin typeface="+mn-lt"/>
                          <a:ea typeface="+mn-ea"/>
                          <a:cs typeface="+mn-cs"/>
                        </a:rPr>
                        <a:t>Written outcome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b="0" kern="1200" dirty="0">
                          <a:solidFill>
                            <a:schemeClr val="tx1"/>
                          </a:solidFill>
                          <a:latin typeface="+mn-lt"/>
                          <a:ea typeface="+mn-ea"/>
                          <a:cs typeface="+mn-cs"/>
                        </a:rPr>
                        <a:t>Writing narratives.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5950360"/>
                  </a:ext>
                </a:extLst>
              </a:tr>
              <a:tr h="720000">
                <a:tc>
                  <a:txBody>
                    <a:bodyPr/>
                    <a:lstStyle/>
                    <a:p>
                      <a:r>
                        <a:rPr lang="en-GB" sz="1400" b="1" kern="1200" dirty="0">
                          <a:solidFill>
                            <a:schemeClr val="tx1"/>
                          </a:solidFill>
                          <a:latin typeface="+mn-lt"/>
                          <a:ea typeface="+mn-ea"/>
                          <a:cs typeface="+mn-cs"/>
                        </a:rPr>
                        <a:t>Creative outcome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b="0" kern="1200" dirty="0">
                          <a:solidFill>
                            <a:schemeClr val="tx1"/>
                          </a:solidFill>
                          <a:latin typeface="+mn-lt"/>
                          <a:ea typeface="+mn-ea"/>
                          <a:cs typeface="+mn-cs"/>
                        </a:rPr>
                        <a:t>Children will be designing a ‘mini-home’ using a variety of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9449771"/>
                  </a:ext>
                </a:extLst>
              </a:tr>
              <a:tr h="720000">
                <a:tc>
                  <a:txBody>
                    <a:bodyPr/>
                    <a:lstStyle/>
                    <a:p>
                      <a:r>
                        <a:rPr lang="en-GB" sz="1400" b="1" kern="1200" dirty="0">
                          <a:solidFill>
                            <a:schemeClr val="tx1"/>
                          </a:solidFill>
                          <a:latin typeface="+mn-lt"/>
                          <a:ea typeface="+mn-ea"/>
                          <a:cs typeface="+mn-cs"/>
                        </a:rPr>
                        <a:t>Adventure</a:t>
                      </a:r>
                    </a:p>
                    <a:p>
                      <a:r>
                        <a:rPr lang="en-GB" sz="1100" b="1" kern="1200" dirty="0">
                          <a:solidFill>
                            <a:schemeClr val="tx1"/>
                          </a:solidFill>
                          <a:latin typeface="+mn-lt"/>
                          <a:ea typeface="+mn-ea"/>
                          <a:cs typeface="+mn-cs"/>
                        </a:rPr>
                        <a:t>(activities in Adventure Island)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b="0" kern="1200" dirty="0">
                          <a:solidFill>
                            <a:schemeClr val="tx1"/>
                          </a:solidFill>
                          <a:latin typeface="+mn-lt"/>
                          <a:ea typeface="+mn-ea"/>
                          <a:cs typeface="+mn-cs"/>
                        </a:rPr>
                        <a:t>In Adventure Island, we will be doing tree and flower hunts, bug hunts, pond dipping and planting in the allotment.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7343560"/>
                  </a:ext>
                </a:extLst>
              </a:tr>
              <a:tr h="720000">
                <a:tc>
                  <a:txBody>
                    <a:bodyPr/>
                    <a:lstStyle/>
                    <a:p>
                      <a:r>
                        <a:rPr lang="en-GB" sz="1400" b="1" kern="1200" dirty="0">
                          <a:solidFill>
                            <a:schemeClr val="tx1"/>
                          </a:solidFill>
                          <a:latin typeface="+mn-lt"/>
                          <a:ea typeface="+mn-ea"/>
                          <a:cs typeface="+mn-cs"/>
                        </a:rPr>
                        <a:t>Play Project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b="0" kern="1200" dirty="0">
                          <a:solidFill>
                            <a:schemeClr val="tx1"/>
                          </a:solidFill>
                          <a:latin typeface="+mn-lt"/>
                          <a:ea typeface="+mn-ea"/>
                          <a:cs typeface="+mn-cs"/>
                        </a:rPr>
                        <a:t>We will be starting our play at the end of this half 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0697394"/>
                  </a:ext>
                </a:extLst>
              </a:tr>
              <a:tr h="720000">
                <a:tc>
                  <a:txBody>
                    <a:bodyPr/>
                    <a:lstStyle/>
                    <a:p>
                      <a:r>
                        <a:rPr lang="en-GB" sz="1400" b="1" kern="1200" dirty="0">
                          <a:solidFill>
                            <a:schemeClr val="tx1"/>
                          </a:solidFill>
                          <a:latin typeface="+mn-lt"/>
                          <a:ea typeface="+mn-ea"/>
                          <a:cs typeface="+mn-cs"/>
                        </a:rPr>
                        <a:t>Celebration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b="0" kern="1200" dirty="0">
                          <a:solidFill>
                            <a:schemeClr val="tx1"/>
                          </a:solidFill>
                          <a:latin typeface="+mn-lt"/>
                          <a:ea typeface="+mn-ea"/>
                          <a:cs typeface="+mn-cs"/>
                        </a:rPr>
                        <a:t>Children will display their ‘mini homes’ and be able to take them home at the end of the 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6866512"/>
                  </a:ext>
                </a:extLst>
              </a:tr>
              <a:tr h="720000">
                <a:tc>
                  <a:txBody>
                    <a:bodyPr/>
                    <a:lstStyle/>
                    <a:p>
                      <a:r>
                        <a:rPr lang="en-GB" sz="1400" b="1" kern="1200" dirty="0">
                          <a:solidFill>
                            <a:schemeClr val="tx1"/>
                          </a:solidFill>
                          <a:latin typeface="+mn-lt"/>
                          <a:ea typeface="+mn-ea"/>
                          <a:cs typeface="+mn-cs"/>
                        </a:rPr>
                        <a:t>Retrieval practice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mn-lt"/>
                          <a:ea typeface="+mn-ea"/>
                          <a:cs typeface="+mn-cs"/>
                        </a:rPr>
                        <a:t>Each lesson to begin with questions/quiz from previous lesson to retrieve knowledge.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5410102"/>
                  </a:ext>
                </a:extLst>
              </a:tr>
            </a:tbl>
          </a:graphicData>
        </a:graphic>
      </p:graphicFrame>
      <p:pic>
        <p:nvPicPr>
          <p:cNvPr id="5" name="Picture 4">
            <a:extLst>
              <a:ext uri="{FF2B5EF4-FFF2-40B4-BE49-F238E27FC236}">
                <a16:creationId xmlns:a16="http://schemas.microsoft.com/office/drawing/2014/main" id="{E7D695ED-51B0-4CF2-87DC-2CCF16859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091" y="970124"/>
            <a:ext cx="1783292" cy="1800169"/>
          </a:xfrm>
          <a:prstGeom prst="rect">
            <a:avLst/>
          </a:prstGeom>
        </p:spPr>
      </p:pic>
      <p:sp>
        <p:nvSpPr>
          <p:cNvPr id="6" name="TextBox 5">
            <a:extLst>
              <a:ext uri="{FF2B5EF4-FFF2-40B4-BE49-F238E27FC236}">
                <a16:creationId xmlns:a16="http://schemas.microsoft.com/office/drawing/2014/main" id="{E572056F-ECDB-44D6-89FC-3D1572A5A7A2}"/>
              </a:ext>
            </a:extLst>
          </p:cNvPr>
          <p:cNvSpPr txBox="1"/>
          <p:nvPr/>
        </p:nvSpPr>
        <p:spPr>
          <a:xfrm>
            <a:off x="558800" y="457200"/>
            <a:ext cx="3530600" cy="307777"/>
          </a:xfrm>
          <a:prstGeom prst="rect">
            <a:avLst/>
          </a:prstGeom>
          <a:noFill/>
        </p:spPr>
        <p:txBody>
          <a:bodyPr wrap="square" rtlCol="0">
            <a:spAutoFit/>
          </a:bodyPr>
          <a:lstStyle/>
          <a:p>
            <a:r>
              <a:rPr lang="en-GB" sz="1400" dirty="0"/>
              <a:t>Our curriculum elements for this half term:</a:t>
            </a:r>
          </a:p>
        </p:txBody>
      </p:sp>
      <p:sp>
        <p:nvSpPr>
          <p:cNvPr id="7" name="TextBox 6">
            <a:extLst>
              <a:ext uri="{FF2B5EF4-FFF2-40B4-BE49-F238E27FC236}">
                <a16:creationId xmlns:a16="http://schemas.microsoft.com/office/drawing/2014/main" id="{148D2903-AF81-4718-86E9-573D72DB0682}"/>
              </a:ext>
            </a:extLst>
          </p:cNvPr>
          <p:cNvSpPr txBox="1"/>
          <p:nvPr/>
        </p:nvSpPr>
        <p:spPr>
          <a:xfrm>
            <a:off x="558800" y="3097679"/>
            <a:ext cx="3132667" cy="33965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dirty="0"/>
              <a:t>Trips, activities and/or visits this term:</a:t>
            </a:r>
          </a:p>
          <a:p>
            <a:endParaRPr lang="en-GB" dirty="0"/>
          </a:p>
          <a:p>
            <a:pPr marL="0" marR="0" indent="0">
              <a:lnSpc>
                <a:spcPct val="107000"/>
              </a:lnSpc>
              <a:spcBef>
                <a:spcPts val="0"/>
              </a:spcBef>
              <a:spcAft>
                <a:spcPts val="800"/>
              </a:spcAft>
            </a:pPr>
            <a:r>
              <a:rPr lang="en-GB" sz="1800" kern="1400" dirty="0">
                <a:ln>
                  <a:noFill/>
                </a:ln>
                <a:solidFill>
                  <a:srgbClr val="000000"/>
                </a:solidFill>
                <a:effectLst/>
                <a:latin typeface="Calibri" panose="020F0502020204030204" pitchFamily="34" charset="0"/>
              </a:rPr>
              <a:t>Exmoor Challenge walk for those taking part</a:t>
            </a:r>
          </a:p>
          <a:p>
            <a:pPr marL="0" marR="0" indent="0">
              <a:lnSpc>
                <a:spcPct val="107000"/>
              </a:lnSpc>
              <a:spcBef>
                <a:spcPts val="0"/>
              </a:spcBef>
              <a:spcAft>
                <a:spcPts val="800"/>
              </a:spcAft>
            </a:pPr>
            <a:r>
              <a:rPr lang="en-GB" sz="1800" kern="1400" dirty="0">
                <a:ln>
                  <a:noFill/>
                </a:ln>
                <a:solidFill>
                  <a:srgbClr val="000000"/>
                </a:solidFill>
                <a:effectLst/>
                <a:latin typeface="Calibri" panose="020F0502020204030204" pitchFamily="34" charset="0"/>
              </a:rPr>
              <a:t> </a:t>
            </a:r>
          </a:p>
          <a:p>
            <a:pPr marL="0" marR="0" indent="0">
              <a:lnSpc>
                <a:spcPct val="107000"/>
              </a:lnSpc>
              <a:spcBef>
                <a:spcPts val="0"/>
              </a:spcBef>
              <a:spcAft>
                <a:spcPts val="800"/>
              </a:spcAft>
            </a:pPr>
            <a:r>
              <a:rPr lang="en-GB" sz="1800" kern="1400" dirty="0">
                <a:ln>
                  <a:noFill/>
                </a:ln>
                <a:solidFill>
                  <a:srgbClr val="000000"/>
                </a:solidFill>
                <a:effectLst/>
                <a:latin typeface="Calibri" panose="020F0502020204030204" pitchFamily="34" charset="0"/>
              </a:rPr>
              <a:t>Afternoon of celebration after SATs</a:t>
            </a:r>
          </a:p>
          <a:p>
            <a:pPr marL="0" marR="0" indent="0" algn="l">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 </a:t>
            </a:r>
          </a:p>
          <a:p>
            <a:endParaRPr lang="en-GB" dirty="0"/>
          </a:p>
        </p:txBody>
      </p:sp>
      <p:pic>
        <p:nvPicPr>
          <p:cNvPr id="11" name="Graphic 10" descr="Palette with solid fill">
            <a:extLst>
              <a:ext uri="{FF2B5EF4-FFF2-40B4-BE49-F238E27FC236}">
                <a16:creationId xmlns:a16="http://schemas.microsoft.com/office/drawing/2014/main" id="{FCE857A5-755D-4DE0-B028-63ACB8D83D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33533" y="2624669"/>
            <a:ext cx="719667" cy="719667"/>
          </a:xfrm>
          <a:prstGeom prst="rect">
            <a:avLst/>
          </a:prstGeom>
        </p:spPr>
      </p:pic>
      <p:pic>
        <p:nvPicPr>
          <p:cNvPr id="13" name="Graphic 12" descr="Brain in head with solid fill">
            <a:extLst>
              <a:ext uri="{FF2B5EF4-FFF2-40B4-BE49-F238E27FC236}">
                <a16:creationId xmlns:a16="http://schemas.microsoft.com/office/drawing/2014/main" id="{4BBA8B3A-8ED8-4DE7-BC43-0E9A911F75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11483" y="5569882"/>
            <a:ext cx="641717" cy="641717"/>
          </a:xfrm>
          <a:prstGeom prst="rect">
            <a:avLst/>
          </a:prstGeom>
        </p:spPr>
      </p:pic>
      <p:pic>
        <p:nvPicPr>
          <p:cNvPr id="15" name="Graphic 14" descr="Fireworks with solid fill">
            <a:extLst>
              <a:ext uri="{FF2B5EF4-FFF2-40B4-BE49-F238E27FC236}">
                <a16:creationId xmlns:a16="http://schemas.microsoft.com/office/drawing/2014/main" id="{30C99581-0C08-410F-8A57-F42CCDE136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1483" y="4873934"/>
            <a:ext cx="550333" cy="550333"/>
          </a:xfrm>
          <a:prstGeom prst="rect">
            <a:avLst/>
          </a:prstGeom>
        </p:spPr>
      </p:pic>
      <p:pic>
        <p:nvPicPr>
          <p:cNvPr id="17" name="Graphic 16" descr="Cheers with solid fill">
            <a:extLst>
              <a:ext uri="{FF2B5EF4-FFF2-40B4-BE49-F238E27FC236}">
                <a16:creationId xmlns:a16="http://schemas.microsoft.com/office/drawing/2014/main" id="{343DE1C5-4FFD-40EF-AE3E-D94DA041028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03016" y="3420533"/>
            <a:ext cx="641716" cy="641716"/>
          </a:xfrm>
          <a:prstGeom prst="rect">
            <a:avLst/>
          </a:prstGeom>
        </p:spPr>
      </p:pic>
      <p:pic>
        <p:nvPicPr>
          <p:cNvPr id="19" name="Graphic 18" descr="Plant with solid fill">
            <a:extLst>
              <a:ext uri="{FF2B5EF4-FFF2-40B4-BE49-F238E27FC236}">
                <a16:creationId xmlns:a16="http://schemas.microsoft.com/office/drawing/2014/main" id="{FC732585-DE82-419C-8F4A-AE9BD7B21E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08132" y="1192877"/>
            <a:ext cx="719667" cy="719667"/>
          </a:xfrm>
          <a:prstGeom prst="rect">
            <a:avLst/>
          </a:prstGeom>
        </p:spPr>
      </p:pic>
      <p:pic>
        <p:nvPicPr>
          <p:cNvPr id="23" name="Graphic 22" descr="CheckList with solid fill">
            <a:extLst>
              <a:ext uri="{FF2B5EF4-FFF2-40B4-BE49-F238E27FC236}">
                <a16:creationId xmlns:a16="http://schemas.microsoft.com/office/drawing/2014/main" id="{B56A627C-CC1C-4DA0-AF28-657B2B101E3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825064" y="1949765"/>
            <a:ext cx="719668" cy="719668"/>
          </a:xfrm>
          <a:prstGeom prst="rect">
            <a:avLst/>
          </a:prstGeom>
        </p:spPr>
      </p:pic>
      <p:pic>
        <p:nvPicPr>
          <p:cNvPr id="25" name="Graphic 24" descr="Puzzle pieces with solid fill">
            <a:extLst>
              <a:ext uri="{FF2B5EF4-FFF2-40B4-BE49-F238E27FC236}">
                <a16:creationId xmlns:a16="http://schemas.microsoft.com/office/drawing/2014/main" id="{E646FA8F-9831-4E5C-9FBC-0874E6B9B5B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808132" y="4010456"/>
            <a:ext cx="813243" cy="813243"/>
          </a:xfrm>
          <a:prstGeom prst="rect">
            <a:avLst/>
          </a:prstGeom>
        </p:spPr>
      </p:pic>
      <p:pic>
        <p:nvPicPr>
          <p:cNvPr id="27" name="Picture 26">
            <a:extLst>
              <a:ext uri="{FF2B5EF4-FFF2-40B4-BE49-F238E27FC236}">
                <a16:creationId xmlns:a16="http://schemas.microsoft.com/office/drawing/2014/main" id="{05C9339C-70F9-4489-A5E1-B1AAA81400BB}"/>
              </a:ext>
            </a:extLst>
          </p:cNvPr>
          <p:cNvPicPr>
            <a:picLocks noChangeAspect="1"/>
          </p:cNvPicPr>
          <p:nvPr/>
        </p:nvPicPr>
        <p:blipFill>
          <a:blip r:embed="rId19"/>
          <a:stretch>
            <a:fillRect/>
          </a:stretch>
        </p:blipFill>
        <p:spPr>
          <a:xfrm>
            <a:off x="5858934" y="547899"/>
            <a:ext cx="601133" cy="601133"/>
          </a:xfrm>
          <a:prstGeom prst="rect">
            <a:avLst/>
          </a:prstGeom>
        </p:spPr>
      </p:pic>
      <p:pic>
        <p:nvPicPr>
          <p:cNvPr id="3" name="Video 2">
            <a:hlinkClick r:id="" action="ppaction://media"/>
            <a:extLst>
              <a:ext uri="{FF2B5EF4-FFF2-40B4-BE49-F238E27FC236}">
                <a16:creationId xmlns:a16="http://schemas.microsoft.com/office/drawing/2014/main" id="{A8F962F0-E608-4B87-89BB-F73FEF79B3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20"/>
          <a:stretch>
            <a:fillRect/>
          </a:stretch>
        </p:blipFill>
        <p:spPr>
          <a:xfrm>
            <a:off x="9420914" y="6494186"/>
            <a:ext cx="485085" cy="363814"/>
          </a:xfrm>
          <a:prstGeom prst="rect">
            <a:avLst/>
          </a:prstGeom>
        </p:spPr>
      </p:pic>
    </p:spTree>
    <p:extLst>
      <p:ext uri="{BB962C8B-B14F-4D97-AF65-F5344CB8AC3E}">
        <p14:creationId xmlns:p14="http://schemas.microsoft.com/office/powerpoint/2010/main" val="4070580844"/>
      </p:ext>
    </p:extLst>
  </p:cSld>
  <p:clrMapOvr>
    <a:masterClrMapping/>
  </p:clrMapOvr>
  <mc:AlternateContent xmlns:mc="http://schemas.openxmlformats.org/markup-compatibility/2006" xmlns:p14="http://schemas.microsoft.com/office/powerpoint/2010/main">
    <mc:Choice Requires="p14">
      <p:transition spd="slow" p14:dur="2000" advTm="18925"/>
    </mc:Choice>
    <mc:Fallback xmlns="">
      <p:transition spd="slow" advTm="1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87FE2874-0C78-4B3C-9BE5-A0DAED704EAC}"/>
              </a:ext>
            </a:extLst>
          </p:cNvPr>
          <p:cNvGraphicFramePr>
            <a:graphicFrameLocks noGrp="1"/>
          </p:cNvGraphicFramePr>
          <p:nvPr>
            <p:extLst>
              <p:ext uri="{D42A27DB-BD31-4B8C-83A1-F6EECF244321}">
                <p14:modId xmlns:p14="http://schemas.microsoft.com/office/powerpoint/2010/main" val="1826035885"/>
              </p:ext>
            </p:extLst>
          </p:nvPr>
        </p:nvGraphicFramePr>
        <p:xfrm>
          <a:off x="3567953" y="697302"/>
          <a:ext cx="6058648" cy="3033485"/>
        </p:xfrm>
        <a:graphic>
          <a:graphicData uri="http://schemas.openxmlformats.org/drawingml/2006/table">
            <a:tbl>
              <a:tblPr firstRow="1" bandRow="1">
                <a:tableStyleId>{7DF18680-E054-41AD-8BC1-D1AEF772440D}</a:tableStyleId>
              </a:tblPr>
              <a:tblGrid>
                <a:gridCol w="2948001">
                  <a:extLst>
                    <a:ext uri="{9D8B030D-6E8A-4147-A177-3AD203B41FA5}">
                      <a16:colId xmlns:a16="http://schemas.microsoft.com/office/drawing/2014/main" val="855690189"/>
                    </a:ext>
                  </a:extLst>
                </a:gridCol>
                <a:gridCol w="3110647">
                  <a:extLst>
                    <a:ext uri="{9D8B030D-6E8A-4147-A177-3AD203B41FA5}">
                      <a16:colId xmlns:a16="http://schemas.microsoft.com/office/drawing/2014/main" val="3836702656"/>
                    </a:ext>
                  </a:extLst>
                </a:gridCol>
              </a:tblGrid>
              <a:tr h="826698">
                <a:tc>
                  <a:txBody>
                    <a:bodyPr/>
                    <a:lstStyle/>
                    <a:p>
                      <a:r>
                        <a:rPr lang="en-GB" sz="1400" b="0" dirty="0">
                          <a:solidFill>
                            <a:schemeClr val="tx1"/>
                          </a:solidFill>
                          <a:latin typeface="Calibri" panose="020F0502020204030204" pitchFamily="34" charset="0"/>
                          <a:ea typeface="Calibri" panose="020F0502020204030204" pitchFamily="34" charset="0"/>
                          <a:cs typeface="Calibri" panose="020F0502020204030204" pitchFamily="34" charset="0"/>
                        </a:rPr>
                        <a:t>The Children of Benin Kingdom</a:t>
                      </a:r>
                    </a:p>
                    <a:p>
                      <a:r>
                        <a:rPr lang="en-GB" sz="1400" b="0" dirty="0">
                          <a:solidFill>
                            <a:schemeClr val="tx1"/>
                          </a:solidFill>
                          <a:latin typeface="Calibri" panose="020F0502020204030204" pitchFamily="34" charset="0"/>
                          <a:ea typeface="Calibri" panose="020F0502020204030204" pitchFamily="34" charset="0"/>
                          <a:cs typeface="Calibri" panose="020F0502020204030204" pitchFamily="34" charset="0"/>
                        </a:rPr>
                        <a:t>Dinah Orji</a:t>
                      </a:r>
                    </a:p>
                  </a:txBody>
                  <a:tcPr>
                    <a:lnL w="9525" cap="flat" cmpd="sng" algn="ctr">
                      <a:solidFill>
                        <a:srgbClr val="0070C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70C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Calibri" panose="020F0502020204030204" pitchFamily="34" charset="0"/>
                          <a:ea typeface="Calibri" panose="020F0502020204030204" pitchFamily="34" charset="0"/>
                          <a:cs typeface="Calibri" panose="020F0502020204030204" pitchFamily="34" charset="0"/>
                        </a:rPr>
                        <a:t>The Final Year</a:t>
                      </a:r>
                    </a:p>
                    <a:p>
                      <a:r>
                        <a:rPr lang="en-GB" sz="1400" b="0" dirty="0">
                          <a:solidFill>
                            <a:schemeClr val="tx1"/>
                          </a:solidFill>
                          <a:latin typeface="Calibri" panose="020F0502020204030204" pitchFamily="34" charset="0"/>
                          <a:ea typeface="Calibri" panose="020F0502020204030204" pitchFamily="34" charset="0"/>
                          <a:cs typeface="Calibri" panose="020F0502020204030204" pitchFamily="34" charset="0"/>
                        </a:rPr>
                        <a:t>Michelle </a:t>
                      </a:r>
                      <a:r>
                        <a:rPr lang="en-GB" sz="1400" b="0" dirty="0" err="1">
                          <a:solidFill>
                            <a:schemeClr val="tx1"/>
                          </a:solidFill>
                          <a:latin typeface="Calibri" panose="020F0502020204030204" pitchFamily="34" charset="0"/>
                          <a:ea typeface="Calibri" panose="020F0502020204030204" pitchFamily="34" charset="0"/>
                          <a:cs typeface="Calibri" panose="020F0502020204030204" pitchFamily="34" charset="0"/>
                        </a:rPr>
                        <a:t>Magorian</a:t>
                      </a:r>
                      <a:endParaRPr lang="en-GB" sz="14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9006451"/>
                  </a:ext>
                </a:extLst>
              </a:tr>
              <a:tr h="2206787">
                <a:tc>
                  <a:txBody>
                    <a:bodyPr/>
                    <a:lstStyle/>
                    <a:p>
                      <a:r>
                        <a:rPr lang="en-GB" sz="1000" kern="1200" dirty="0">
                          <a:solidFill>
                            <a:schemeClr val="dk1"/>
                          </a:solidFill>
                          <a:effectLst/>
                          <a:latin typeface="+mn-lt"/>
                          <a:ea typeface="+mn-ea"/>
                          <a:cs typeface="+mn-cs"/>
                        </a:rPr>
                        <a:t>A fast-paced adventure, this story brings to life one of Africa’s most fascinating civilizations, the ancient Edo Kingdom of Benin. This is an immersive adventure story and perfect for any child who enjoys being transported to another world. It fits well with the increasing interest in African fiction and stories that are inclusive, diverse and explore a greater range of cultures, stories and settings.  </a:t>
                      </a:r>
                    </a:p>
                    <a:p>
                      <a:endParaRPr lang="en-GB" sz="1100" dirty="0"/>
                    </a:p>
                  </a:txBody>
                  <a:tcPr>
                    <a:lnL w="9525" cap="flat" cmpd="sng" algn="ctr">
                      <a:solidFill>
                        <a:srgbClr val="0070C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70C0"/>
                      </a:solidFill>
                      <a:prstDash val="solid"/>
                      <a:round/>
                      <a:headEnd type="none" w="med" len="med"/>
                      <a:tailEnd type="none" w="med" len="med"/>
                    </a:lnB>
                    <a:noFill/>
                  </a:tcPr>
                </a:tc>
                <a:tc>
                  <a:txBody>
                    <a:bodyPr/>
                    <a:lstStyle/>
                    <a:p>
                      <a:r>
                        <a:rPr lang="en-GB" sz="10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This is powerful and lyrical story, told in verse, about finding your place in the world and the people that matter within it explores themes of family, identity, belonging, navigating friendships and the hardships of everyday life in a working class family in the North of England. </a:t>
                      </a:r>
                    </a:p>
                  </a:txBody>
                  <a:tcPr>
                    <a:lnL w="12700" cap="flat" cmpd="sng" algn="ctr">
                      <a:solidFill>
                        <a:schemeClr val="tx1"/>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839018216"/>
                  </a:ext>
                </a:extLst>
              </a:tr>
            </a:tbl>
          </a:graphicData>
        </a:graphic>
      </p:graphicFrame>
      <p:pic>
        <p:nvPicPr>
          <p:cNvPr id="8" name="Picture 7">
            <a:extLst>
              <a:ext uri="{FF2B5EF4-FFF2-40B4-BE49-F238E27FC236}">
                <a16:creationId xmlns:a16="http://schemas.microsoft.com/office/drawing/2014/main" id="{98A895EA-64FE-403D-B202-BC0F9904E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042" y="595484"/>
            <a:ext cx="2286492" cy="524479"/>
          </a:xfrm>
          <a:prstGeom prst="rect">
            <a:avLst/>
          </a:prstGeom>
        </p:spPr>
      </p:pic>
      <p:pic>
        <p:nvPicPr>
          <p:cNvPr id="6" name="Picture 5">
            <a:extLst>
              <a:ext uri="{FF2B5EF4-FFF2-40B4-BE49-F238E27FC236}">
                <a16:creationId xmlns:a16="http://schemas.microsoft.com/office/drawing/2014/main" id="{97630DA1-19CB-47D2-8D5B-1D75F1B12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89" y="357293"/>
            <a:ext cx="877960" cy="886268"/>
          </a:xfrm>
          <a:prstGeom prst="rect">
            <a:avLst/>
          </a:prstGeom>
        </p:spPr>
      </p:pic>
      <p:sp>
        <p:nvSpPr>
          <p:cNvPr id="9" name="TextBox 8">
            <a:extLst>
              <a:ext uri="{FF2B5EF4-FFF2-40B4-BE49-F238E27FC236}">
                <a16:creationId xmlns:a16="http://schemas.microsoft.com/office/drawing/2014/main" id="{FFE8F210-A747-400F-BB20-5F6526DA09B7}"/>
              </a:ext>
            </a:extLst>
          </p:cNvPr>
          <p:cNvSpPr txBox="1"/>
          <p:nvPr/>
        </p:nvSpPr>
        <p:spPr>
          <a:xfrm>
            <a:off x="50801" y="1724896"/>
            <a:ext cx="3429000" cy="1494768"/>
          </a:xfrm>
          <a:prstGeom prst="rect">
            <a:avLst/>
          </a:prstGeom>
          <a:noFill/>
        </p:spPr>
        <p:txBody>
          <a:bodyPr wrap="square" rtlCol="0">
            <a:spAutoFit/>
          </a:bodyPr>
          <a:lstStyle/>
          <a:p>
            <a:pPr marL="0" marR="0" indent="0" algn="ctr">
              <a:lnSpc>
                <a:spcPct val="107000"/>
              </a:lnSpc>
              <a:spcBef>
                <a:spcPts val="0"/>
              </a:spcBef>
              <a:spcAft>
                <a:spcPts val="800"/>
              </a:spcAft>
            </a:pPr>
            <a:r>
              <a:rPr lang="en-GB" sz="1800" b="1" kern="1400" dirty="0">
                <a:ln>
                  <a:noFill/>
                </a:ln>
                <a:solidFill>
                  <a:srgbClr val="000000"/>
                </a:solidFill>
                <a:effectLst/>
                <a:latin typeface="Calibri" panose="020F0502020204030204" pitchFamily="34" charset="0"/>
              </a:rPr>
              <a:t>Curriculum Overview: Year 6 Summer 1 </a:t>
            </a:r>
            <a:endParaRPr lang="en-GB" sz="1800" kern="1400" dirty="0">
              <a:ln>
                <a:noFill/>
              </a:ln>
              <a:solidFill>
                <a:srgbClr val="000000"/>
              </a:solidFill>
              <a:effectLst/>
              <a:latin typeface="Calibri" panose="020F0502020204030204" pitchFamily="34" charset="0"/>
            </a:endParaRPr>
          </a:p>
          <a:p>
            <a:pPr marL="0" marR="0" indent="0" algn="ctr">
              <a:lnSpc>
                <a:spcPct val="107000"/>
              </a:lnSpc>
              <a:spcBef>
                <a:spcPts val="0"/>
              </a:spcBef>
              <a:spcAft>
                <a:spcPts val="800"/>
              </a:spcAft>
            </a:pPr>
            <a:r>
              <a:rPr lang="en-GB" sz="1800" b="1" kern="1400" dirty="0">
                <a:ln>
                  <a:noFill/>
                </a:ln>
                <a:solidFill>
                  <a:srgbClr val="000000"/>
                </a:solidFill>
                <a:effectLst/>
                <a:latin typeface="Calibri" panose="020F0502020204030204" pitchFamily="34" charset="0"/>
              </a:rPr>
              <a:t>The Benin Kingdom</a:t>
            </a:r>
            <a:endParaRPr lang="en-GB"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 </a:t>
            </a:r>
          </a:p>
        </p:txBody>
      </p:sp>
      <p:sp>
        <p:nvSpPr>
          <p:cNvPr id="10" name="TextBox 9">
            <a:extLst>
              <a:ext uri="{FF2B5EF4-FFF2-40B4-BE49-F238E27FC236}">
                <a16:creationId xmlns:a16="http://schemas.microsoft.com/office/drawing/2014/main" id="{6C481FC3-C1DA-4421-81D6-5DB09A4C38F5}"/>
              </a:ext>
            </a:extLst>
          </p:cNvPr>
          <p:cNvSpPr txBox="1"/>
          <p:nvPr/>
        </p:nvSpPr>
        <p:spPr>
          <a:xfrm>
            <a:off x="4203453" y="233977"/>
            <a:ext cx="5122335" cy="369332"/>
          </a:xfrm>
          <a:prstGeom prst="rect">
            <a:avLst/>
          </a:prstGeom>
          <a:noFill/>
        </p:spPr>
        <p:txBody>
          <a:bodyPr wrap="square" rtlCol="0">
            <a:spAutoFit/>
          </a:bodyPr>
          <a:lstStyle/>
          <a:p>
            <a:r>
              <a:rPr lang="en-GB" dirty="0"/>
              <a:t>Suggested texts to read at home with your children</a:t>
            </a:r>
          </a:p>
        </p:txBody>
      </p:sp>
      <p:graphicFrame>
        <p:nvGraphicFramePr>
          <p:cNvPr id="12" name="Table 12">
            <a:extLst>
              <a:ext uri="{FF2B5EF4-FFF2-40B4-BE49-F238E27FC236}">
                <a16:creationId xmlns:a16="http://schemas.microsoft.com/office/drawing/2014/main" id="{79BB67BD-77F0-4DDF-81AB-EC613DFBAC5E}"/>
              </a:ext>
            </a:extLst>
          </p:cNvPr>
          <p:cNvGraphicFramePr>
            <a:graphicFrameLocks noGrp="1"/>
          </p:cNvGraphicFramePr>
          <p:nvPr>
            <p:extLst>
              <p:ext uri="{D42A27DB-BD31-4B8C-83A1-F6EECF244321}">
                <p14:modId xmlns:p14="http://schemas.microsoft.com/office/powerpoint/2010/main" val="1014586710"/>
              </p:ext>
            </p:extLst>
          </p:nvPr>
        </p:nvGraphicFramePr>
        <p:xfrm>
          <a:off x="431800" y="3638337"/>
          <a:ext cx="9194800" cy="2971800"/>
        </p:xfrm>
        <a:graphic>
          <a:graphicData uri="http://schemas.openxmlformats.org/drawingml/2006/table">
            <a:tbl>
              <a:tblPr firstRow="1" bandRow="1">
                <a:tableStyleId>{5C22544A-7EE6-4342-B048-85BDC9FD1C3A}</a:tableStyleId>
              </a:tblPr>
              <a:tblGrid>
                <a:gridCol w="1838960">
                  <a:extLst>
                    <a:ext uri="{9D8B030D-6E8A-4147-A177-3AD203B41FA5}">
                      <a16:colId xmlns:a16="http://schemas.microsoft.com/office/drawing/2014/main" val="1286879604"/>
                    </a:ext>
                  </a:extLst>
                </a:gridCol>
                <a:gridCol w="1838960">
                  <a:extLst>
                    <a:ext uri="{9D8B030D-6E8A-4147-A177-3AD203B41FA5}">
                      <a16:colId xmlns:a16="http://schemas.microsoft.com/office/drawing/2014/main" val="4006730167"/>
                    </a:ext>
                  </a:extLst>
                </a:gridCol>
                <a:gridCol w="1838960">
                  <a:extLst>
                    <a:ext uri="{9D8B030D-6E8A-4147-A177-3AD203B41FA5}">
                      <a16:colId xmlns:a16="http://schemas.microsoft.com/office/drawing/2014/main" val="3333038774"/>
                    </a:ext>
                  </a:extLst>
                </a:gridCol>
                <a:gridCol w="1838960">
                  <a:extLst>
                    <a:ext uri="{9D8B030D-6E8A-4147-A177-3AD203B41FA5}">
                      <a16:colId xmlns:a16="http://schemas.microsoft.com/office/drawing/2014/main" val="4100470002"/>
                    </a:ext>
                  </a:extLst>
                </a:gridCol>
                <a:gridCol w="1838960">
                  <a:extLst>
                    <a:ext uri="{9D8B030D-6E8A-4147-A177-3AD203B41FA5}">
                      <a16:colId xmlns:a16="http://schemas.microsoft.com/office/drawing/2014/main" val="1629722913"/>
                    </a:ext>
                  </a:extLst>
                </a:gridCol>
              </a:tblGrid>
              <a:tr h="308698">
                <a:tc>
                  <a:txBody>
                    <a:bodyPr/>
                    <a:lstStyle/>
                    <a:p>
                      <a:pPr algn="ctr"/>
                      <a:r>
                        <a:rPr lang="en-GB" dirty="0">
                          <a:solidFill>
                            <a:schemeClr val="tx1"/>
                          </a:solidFill>
                        </a:rPr>
                        <a:t>Week 1</a:t>
                      </a:r>
                    </a:p>
                  </a:txBody>
                  <a:tcP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r>
                        <a:rPr lang="en-GB" dirty="0">
                          <a:solidFill>
                            <a:schemeClr val="tx1"/>
                          </a:solidFill>
                        </a:rPr>
                        <a:t>Week 2</a:t>
                      </a:r>
                    </a:p>
                  </a:txBody>
                  <a:tcP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r>
                        <a:rPr lang="en-GB" dirty="0">
                          <a:solidFill>
                            <a:schemeClr val="tx1"/>
                          </a:solidFill>
                        </a:rPr>
                        <a:t>Week 3</a:t>
                      </a:r>
                    </a:p>
                  </a:txBody>
                  <a:tcP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r>
                        <a:rPr lang="en-GB" dirty="0">
                          <a:solidFill>
                            <a:schemeClr val="tx1"/>
                          </a:solidFill>
                        </a:rPr>
                        <a:t>Week 4</a:t>
                      </a:r>
                    </a:p>
                  </a:txBody>
                  <a:tcP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r>
                        <a:rPr lang="en-GB" dirty="0">
                          <a:solidFill>
                            <a:schemeClr val="tx1"/>
                          </a:solidFill>
                        </a:rPr>
                        <a:t>Week 5</a:t>
                      </a:r>
                    </a:p>
                  </a:txBody>
                  <a:tcP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00040651"/>
                  </a:ext>
                </a:extLst>
              </a:tr>
              <a:tr h="2169343">
                <a:tc>
                  <a:txBody>
                    <a:bodyPr/>
                    <a:lstStyle/>
                    <a:p>
                      <a:r>
                        <a:rPr lang="en-GB" sz="1100" kern="1200" dirty="0">
                          <a:solidFill>
                            <a:schemeClr val="dk1"/>
                          </a:solidFill>
                          <a:effectLst/>
                          <a:latin typeface="+mn-lt"/>
                          <a:ea typeface="+mn-ea"/>
                          <a:cs typeface="+mn-cs"/>
                        </a:rPr>
                        <a:t>Equip</a:t>
                      </a:r>
                    </a:p>
                    <a:p>
                      <a:r>
                        <a:rPr lang="en-GB" sz="1100" kern="1200" dirty="0">
                          <a:solidFill>
                            <a:schemeClr val="dk1"/>
                          </a:solidFill>
                          <a:effectLst/>
                          <a:latin typeface="+mn-lt"/>
                          <a:ea typeface="+mn-ea"/>
                          <a:cs typeface="+mn-cs"/>
                        </a:rPr>
                        <a:t>Equipment</a:t>
                      </a:r>
                    </a:p>
                    <a:p>
                      <a:r>
                        <a:rPr lang="en-GB" sz="1100" kern="1200" dirty="0">
                          <a:solidFill>
                            <a:schemeClr val="dk1"/>
                          </a:solidFill>
                          <a:effectLst/>
                          <a:latin typeface="+mn-lt"/>
                          <a:ea typeface="+mn-ea"/>
                          <a:cs typeface="+mn-cs"/>
                        </a:rPr>
                        <a:t>Equipped</a:t>
                      </a:r>
                    </a:p>
                    <a:p>
                      <a:r>
                        <a:rPr lang="en-GB" sz="1100" kern="1200" dirty="0">
                          <a:solidFill>
                            <a:schemeClr val="dk1"/>
                          </a:solidFill>
                          <a:effectLst/>
                          <a:latin typeface="+mn-lt"/>
                          <a:ea typeface="+mn-ea"/>
                          <a:cs typeface="+mn-cs"/>
                        </a:rPr>
                        <a:t>Especially</a:t>
                      </a:r>
                    </a:p>
                    <a:p>
                      <a:r>
                        <a:rPr lang="en-GB" sz="1100" kern="1200" dirty="0">
                          <a:solidFill>
                            <a:schemeClr val="dk1"/>
                          </a:solidFill>
                          <a:effectLst/>
                          <a:latin typeface="+mn-lt"/>
                          <a:ea typeface="+mn-ea"/>
                          <a:cs typeface="+mn-cs"/>
                        </a:rPr>
                        <a:t>Exaggerate</a:t>
                      </a:r>
                    </a:p>
                    <a:p>
                      <a:r>
                        <a:rPr lang="en-GB" sz="1100" kern="1200" dirty="0">
                          <a:solidFill>
                            <a:schemeClr val="dk1"/>
                          </a:solidFill>
                          <a:effectLst/>
                          <a:latin typeface="+mn-lt"/>
                          <a:ea typeface="+mn-ea"/>
                          <a:cs typeface="+mn-cs"/>
                        </a:rPr>
                        <a:t>Excellent</a:t>
                      </a:r>
                    </a:p>
                    <a:p>
                      <a:r>
                        <a:rPr lang="en-GB" sz="1100" kern="1200" dirty="0">
                          <a:solidFill>
                            <a:schemeClr val="dk1"/>
                          </a:solidFill>
                          <a:effectLst/>
                          <a:latin typeface="+mn-lt"/>
                          <a:ea typeface="+mn-ea"/>
                          <a:cs typeface="+mn-cs"/>
                        </a:rPr>
                        <a:t>Existence</a:t>
                      </a:r>
                    </a:p>
                    <a:p>
                      <a:r>
                        <a:rPr lang="en-GB" sz="1100" kern="1200" dirty="0">
                          <a:solidFill>
                            <a:schemeClr val="dk1"/>
                          </a:solidFill>
                          <a:effectLst/>
                          <a:latin typeface="+mn-lt"/>
                          <a:ea typeface="+mn-ea"/>
                          <a:cs typeface="+mn-cs"/>
                        </a:rPr>
                        <a:t>Explanation</a:t>
                      </a:r>
                    </a:p>
                    <a:p>
                      <a:r>
                        <a:rPr lang="en-GB" sz="1100" kern="1200" dirty="0">
                          <a:solidFill>
                            <a:schemeClr val="dk1"/>
                          </a:solidFill>
                          <a:effectLst/>
                          <a:latin typeface="+mn-lt"/>
                          <a:ea typeface="+mn-ea"/>
                          <a:cs typeface="+mn-cs"/>
                        </a:rPr>
                        <a:t>Familiar</a:t>
                      </a:r>
                    </a:p>
                    <a:p>
                      <a:r>
                        <a:rPr lang="en-GB" sz="1100" kern="1200" dirty="0">
                          <a:solidFill>
                            <a:schemeClr val="dk1"/>
                          </a:solidFill>
                          <a:effectLst/>
                          <a:latin typeface="+mn-lt"/>
                          <a:ea typeface="+mn-ea"/>
                          <a:cs typeface="+mn-cs"/>
                        </a:rPr>
                        <a:t>Foreign</a:t>
                      </a:r>
                    </a:p>
                    <a:p>
                      <a:r>
                        <a:rPr lang="en-GB" sz="1100" kern="1200" dirty="0">
                          <a:solidFill>
                            <a:schemeClr val="dk1"/>
                          </a:solidFill>
                          <a:effectLst/>
                          <a:latin typeface="+mn-lt"/>
                          <a:ea typeface="+mn-ea"/>
                          <a:cs typeface="+mn-cs"/>
                        </a:rPr>
                        <a:t>Forty </a:t>
                      </a:r>
                    </a:p>
                    <a:p>
                      <a:r>
                        <a:rPr lang="en-GB" sz="1100" kern="1200" dirty="0">
                          <a:solidFill>
                            <a:schemeClr val="dk1"/>
                          </a:solidFill>
                          <a:effectLst/>
                          <a:latin typeface="+mn-lt"/>
                          <a:ea typeface="+mn-ea"/>
                          <a:cs typeface="+mn-cs"/>
                        </a:rPr>
                        <a:t>frequently </a:t>
                      </a:r>
                      <a:endParaRPr lang="en-GB" sz="1100" dirty="0">
                        <a:latin typeface="+mn-lt"/>
                      </a:endParaRPr>
                    </a:p>
                  </a:txBody>
                  <a:tcP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r>
                        <a:rPr lang="en-GB" sz="1100" kern="1200" dirty="0">
                          <a:solidFill>
                            <a:schemeClr val="dk1"/>
                          </a:solidFill>
                          <a:effectLst/>
                          <a:latin typeface="+mn-lt"/>
                          <a:ea typeface="+mn-ea"/>
                          <a:cs typeface="+mn-cs"/>
                        </a:rPr>
                        <a:t>Government</a:t>
                      </a:r>
                    </a:p>
                    <a:p>
                      <a:r>
                        <a:rPr lang="en-GB" sz="1100" kern="1200" dirty="0">
                          <a:solidFill>
                            <a:schemeClr val="dk1"/>
                          </a:solidFill>
                          <a:effectLst/>
                          <a:latin typeface="+mn-lt"/>
                          <a:ea typeface="+mn-ea"/>
                          <a:cs typeface="+mn-cs"/>
                        </a:rPr>
                        <a:t>Guarantee</a:t>
                      </a:r>
                    </a:p>
                    <a:p>
                      <a:r>
                        <a:rPr lang="en-GB" sz="1100" kern="1200" dirty="0">
                          <a:solidFill>
                            <a:schemeClr val="dk1"/>
                          </a:solidFill>
                          <a:effectLst/>
                          <a:latin typeface="+mn-lt"/>
                          <a:ea typeface="+mn-ea"/>
                          <a:cs typeface="+mn-cs"/>
                        </a:rPr>
                        <a:t>Harass</a:t>
                      </a:r>
                    </a:p>
                    <a:p>
                      <a:r>
                        <a:rPr lang="en-GB" sz="1100" kern="1200" dirty="0">
                          <a:solidFill>
                            <a:schemeClr val="dk1"/>
                          </a:solidFill>
                          <a:effectLst/>
                          <a:latin typeface="+mn-lt"/>
                          <a:ea typeface="+mn-ea"/>
                          <a:cs typeface="+mn-cs"/>
                        </a:rPr>
                        <a:t>Hindrance</a:t>
                      </a:r>
                    </a:p>
                    <a:p>
                      <a:r>
                        <a:rPr lang="en-GB" sz="1100" kern="1200" dirty="0">
                          <a:solidFill>
                            <a:schemeClr val="dk1"/>
                          </a:solidFill>
                          <a:effectLst/>
                          <a:latin typeface="+mn-lt"/>
                          <a:ea typeface="+mn-ea"/>
                          <a:cs typeface="+mn-cs"/>
                        </a:rPr>
                        <a:t>Identity</a:t>
                      </a:r>
                    </a:p>
                    <a:p>
                      <a:r>
                        <a:rPr lang="en-GB" sz="1100" kern="1200" dirty="0">
                          <a:solidFill>
                            <a:schemeClr val="dk1"/>
                          </a:solidFill>
                          <a:effectLst/>
                          <a:latin typeface="+mn-lt"/>
                          <a:ea typeface="+mn-ea"/>
                          <a:cs typeface="+mn-cs"/>
                        </a:rPr>
                        <a:t>Immediate</a:t>
                      </a:r>
                    </a:p>
                    <a:p>
                      <a:r>
                        <a:rPr lang="en-GB" sz="1100" kern="1200" dirty="0">
                          <a:solidFill>
                            <a:schemeClr val="dk1"/>
                          </a:solidFill>
                          <a:effectLst/>
                          <a:latin typeface="+mn-lt"/>
                          <a:ea typeface="+mn-ea"/>
                          <a:cs typeface="+mn-cs"/>
                        </a:rPr>
                        <a:t>Immediately</a:t>
                      </a:r>
                    </a:p>
                    <a:p>
                      <a:r>
                        <a:rPr lang="en-GB" sz="1100" kern="1200" dirty="0">
                          <a:solidFill>
                            <a:schemeClr val="dk1"/>
                          </a:solidFill>
                          <a:effectLst/>
                          <a:latin typeface="+mn-lt"/>
                          <a:ea typeface="+mn-ea"/>
                          <a:cs typeface="+mn-cs"/>
                        </a:rPr>
                        <a:t>Individual</a:t>
                      </a:r>
                    </a:p>
                    <a:p>
                      <a:r>
                        <a:rPr lang="en-GB" sz="1100" kern="1200" dirty="0">
                          <a:solidFill>
                            <a:schemeClr val="dk1"/>
                          </a:solidFill>
                          <a:effectLst/>
                          <a:latin typeface="+mn-lt"/>
                          <a:ea typeface="+mn-ea"/>
                          <a:cs typeface="+mn-cs"/>
                        </a:rPr>
                        <a:t>Interfere</a:t>
                      </a:r>
                    </a:p>
                    <a:p>
                      <a:r>
                        <a:rPr lang="en-GB" sz="1100" kern="1200" dirty="0">
                          <a:solidFill>
                            <a:schemeClr val="dk1"/>
                          </a:solidFill>
                          <a:effectLst/>
                          <a:latin typeface="+mn-lt"/>
                          <a:ea typeface="+mn-ea"/>
                          <a:cs typeface="+mn-cs"/>
                        </a:rPr>
                        <a:t>Interrupt</a:t>
                      </a:r>
                    </a:p>
                    <a:p>
                      <a:r>
                        <a:rPr lang="en-GB" sz="1100" kern="1200" dirty="0">
                          <a:solidFill>
                            <a:schemeClr val="dk1"/>
                          </a:solidFill>
                          <a:effectLst/>
                          <a:latin typeface="+mn-lt"/>
                          <a:ea typeface="+mn-ea"/>
                          <a:cs typeface="+mn-cs"/>
                        </a:rPr>
                        <a:t>Language</a:t>
                      </a:r>
                    </a:p>
                    <a:p>
                      <a:r>
                        <a:rPr lang="en-GB" sz="1100" kern="1200" dirty="0">
                          <a:solidFill>
                            <a:schemeClr val="dk1"/>
                          </a:solidFill>
                          <a:effectLst/>
                          <a:latin typeface="+mn-lt"/>
                          <a:ea typeface="+mn-ea"/>
                          <a:cs typeface="+mn-cs"/>
                        </a:rPr>
                        <a:t>Leisure</a:t>
                      </a:r>
                    </a:p>
                    <a:p>
                      <a:r>
                        <a:rPr lang="en-GB" sz="1100" kern="1200" dirty="0">
                          <a:solidFill>
                            <a:schemeClr val="dk1"/>
                          </a:solidFill>
                          <a:effectLst/>
                          <a:latin typeface="+mn-lt"/>
                          <a:ea typeface="+mn-ea"/>
                          <a:cs typeface="+mn-cs"/>
                        </a:rPr>
                        <a:t> </a:t>
                      </a:r>
                    </a:p>
                    <a:p>
                      <a:pPr algn="l">
                        <a:lnSpc>
                          <a:spcPct val="100000"/>
                        </a:lnSpc>
                      </a:pPr>
                      <a:endParaRPr lang="en-GB" sz="1100" kern="1200" dirty="0">
                        <a:solidFill>
                          <a:schemeClr val="dk1"/>
                        </a:solidFill>
                        <a:effectLst/>
                        <a:latin typeface="+mn-lt"/>
                        <a:ea typeface="+mn-ea"/>
                        <a:cs typeface="+mn-cs"/>
                      </a:endParaRPr>
                    </a:p>
                  </a:txBody>
                  <a:tcP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r>
                        <a:rPr lang="en-GB" sz="1100" kern="1200" dirty="0">
                          <a:solidFill>
                            <a:schemeClr val="dk1"/>
                          </a:solidFill>
                          <a:effectLst/>
                          <a:latin typeface="+mn-lt"/>
                          <a:ea typeface="+mn-ea"/>
                          <a:cs typeface="+mn-cs"/>
                        </a:rPr>
                        <a:t>Assistance</a:t>
                      </a:r>
                    </a:p>
                    <a:p>
                      <a:r>
                        <a:rPr lang="en-GB" sz="1100" kern="1200" dirty="0">
                          <a:solidFill>
                            <a:schemeClr val="dk1"/>
                          </a:solidFill>
                          <a:effectLst/>
                          <a:latin typeface="+mn-lt"/>
                          <a:ea typeface="+mn-ea"/>
                          <a:cs typeface="+mn-cs"/>
                        </a:rPr>
                        <a:t>Assistant</a:t>
                      </a:r>
                    </a:p>
                    <a:p>
                      <a:r>
                        <a:rPr lang="en-GB" sz="1100" kern="1200" dirty="0">
                          <a:solidFill>
                            <a:schemeClr val="dk1"/>
                          </a:solidFill>
                          <a:effectLst/>
                          <a:latin typeface="+mn-lt"/>
                          <a:ea typeface="+mn-ea"/>
                          <a:cs typeface="+mn-cs"/>
                        </a:rPr>
                        <a:t>Confidence</a:t>
                      </a:r>
                    </a:p>
                    <a:p>
                      <a:r>
                        <a:rPr lang="en-GB" sz="1100" kern="1200" dirty="0">
                          <a:solidFill>
                            <a:schemeClr val="dk1"/>
                          </a:solidFill>
                          <a:effectLst/>
                          <a:latin typeface="+mn-lt"/>
                          <a:ea typeface="+mn-ea"/>
                          <a:cs typeface="+mn-cs"/>
                        </a:rPr>
                        <a:t>Confident</a:t>
                      </a:r>
                    </a:p>
                    <a:p>
                      <a:r>
                        <a:rPr lang="en-GB" sz="1100" kern="1200" dirty="0">
                          <a:solidFill>
                            <a:schemeClr val="dk1"/>
                          </a:solidFill>
                          <a:effectLst/>
                          <a:latin typeface="+mn-lt"/>
                          <a:ea typeface="+mn-ea"/>
                          <a:cs typeface="+mn-cs"/>
                        </a:rPr>
                        <a:t>Decency</a:t>
                      </a:r>
                    </a:p>
                    <a:p>
                      <a:r>
                        <a:rPr lang="en-GB" sz="1100" kern="1200" dirty="0">
                          <a:solidFill>
                            <a:schemeClr val="dk1"/>
                          </a:solidFill>
                          <a:effectLst/>
                          <a:latin typeface="+mn-lt"/>
                          <a:ea typeface="+mn-ea"/>
                          <a:cs typeface="+mn-cs"/>
                        </a:rPr>
                        <a:t>Decent</a:t>
                      </a:r>
                    </a:p>
                    <a:p>
                      <a:r>
                        <a:rPr lang="en-GB" sz="1100" kern="1200" dirty="0">
                          <a:solidFill>
                            <a:schemeClr val="dk1"/>
                          </a:solidFill>
                          <a:effectLst/>
                          <a:latin typeface="+mn-lt"/>
                          <a:ea typeface="+mn-ea"/>
                          <a:cs typeface="+mn-cs"/>
                        </a:rPr>
                        <a:t>Expectant</a:t>
                      </a:r>
                    </a:p>
                    <a:p>
                      <a:r>
                        <a:rPr lang="en-GB" sz="1100" kern="1200" dirty="0">
                          <a:solidFill>
                            <a:schemeClr val="dk1"/>
                          </a:solidFill>
                          <a:effectLst/>
                          <a:latin typeface="+mn-lt"/>
                          <a:ea typeface="+mn-ea"/>
                          <a:cs typeface="+mn-cs"/>
                        </a:rPr>
                        <a:t>Frequency</a:t>
                      </a:r>
                    </a:p>
                    <a:p>
                      <a:r>
                        <a:rPr lang="en-GB" sz="1100" kern="1200" dirty="0">
                          <a:solidFill>
                            <a:schemeClr val="dk1"/>
                          </a:solidFill>
                          <a:effectLst/>
                          <a:latin typeface="+mn-lt"/>
                          <a:ea typeface="+mn-ea"/>
                          <a:cs typeface="+mn-cs"/>
                        </a:rPr>
                        <a:t>Frequent</a:t>
                      </a:r>
                    </a:p>
                    <a:p>
                      <a:r>
                        <a:rPr lang="en-GB" sz="1100" kern="1200" dirty="0">
                          <a:solidFill>
                            <a:schemeClr val="dk1"/>
                          </a:solidFill>
                          <a:effectLst/>
                          <a:latin typeface="+mn-lt"/>
                          <a:ea typeface="+mn-ea"/>
                          <a:cs typeface="+mn-cs"/>
                        </a:rPr>
                        <a:t>Hesitancy</a:t>
                      </a:r>
                    </a:p>
                    <a:p>
                      <a:r>
                        <a:rPr lang="en-GB" sz="1100" kern="1200" dirty="0">
                          <a:solidFill>
                            <a:schemeClr val="dk1"/>
                          </a:solidFill>
                          <a:effectLst/>
                          <a:latin typeface="+mn-lt"/>
                          <a:ea typeface="+mn-ea"/>
                          <a:cs typeface="+mn-cs"/>
                        </a:rPr>
                        <a:t>hesitant</a:t>
                      </a:r>
                    </a:p>
                    <a:p>
                      <a:r>
                        <a:rPr lang="en-GB" sz="1100" kern="1200" dirty="0">
                          <a:solidFill>
                            <a:schemeClr val="dk1"/>
                          </a:solidFill>
                          <a:effectLst/>
                          <a:latin typeface="+mn-lt"/>
                          <a:ea typeface="+mn-ea"/>
                          <a:cs typeface="+mn-cs"/>
                        </a:rPr>
                        <a:t> </a:t>
                      </a:r>
                    </a:p>
                    <a:p>
                      <a:pPr algn="l">
                        <a:lnSpc>
                          <a:spcPct val="100000"/>
                        </a:lnSpc>
                      </a:pPr>
                      <a:endParaRPr lang="en-GB" sz="1100" kern="1200" dirty="0">
                        <a:solidFill>
                          <a:schemeClr val="dk1"/>
                        </a:solidFill>
                        <a:effectLst/>
                        <a:latin typeface="+mn-lt"/>
                        <a:ea typeface="+mn-ea"/>
                        <a:cs typeface="+mn-cs"/>
                      </a:endParaRPr>
                    </a:p>
                  </a:txBody>
                  <a:tcP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r>
                        <a:rPr lang="en-GB" sz="1100" kern="1200" dirty="0">
                          <a:solidFill>
                            <a:schemeClr val="dk1"/>
                          </a:solidFill>
                          <a:effectLst/>
                          <a:latin typeface="+mn-lt"/>
                          <a:ea typeface="+mn-ea"/>
                          <a:cs typeface="+mn-cs"/>
                        </a:rPr>
                        <a:t>Lightning</a:t>
                      </a:r>
                    </a:p>
                    <a:p>
                      <a:r>
                        <a:rPr lang="en-GB" sz="1100" kern="1200" dirty="0">
                          <a:solidFill>
                            <a:schemeClr val="dk1"/>
                          </a:solidFill>
                          <a:effectLst/>
                          <a:latin typeface="+mn-lt"/>
                          <a:ea typeface="+mn-ea"/>
                          <a:cs typeface="+mn-cs"/>
                        </a:rPr>
                        <a:t>Marvellous</a:t>
                      </a:r>
                    </a:p>
                    <a:p>
                      <a:r>
                        <a:rPr lang="en-GB" sz="1100" kern="1200" dirty="0">
                          <a:solidFill>
                            <a:schemeClr val="dk1"/>
                          </a:solidFill>
                          <a:effectLst/>
                          <a:latin typeface="+mn-lt"/>
                          <a:ea typeface="+mn-ea"/>
                          <a:cs typeface="+mn-cs"/>
                        </a:rPr>
                        <a:t>Mischievous</a:t>
                      </a:r>
                    </a:p>
                    <a:p>
                      <a:r>
                        <a:rPr lang="en-GB" sz="1100" kern="1200" dirty="0">
                          <a:solidFill>
                            <a:schemeClr val="dk1"/>
                          </a:solidFill>
                          <a:effectLst/>
                          <a:latin typeface="+mn-lt"/>
                          <a:ea typeface="+mn-ea"/>
                          <a:cs typeface="+mn-cs"/>
                        </a:rPr>
                        <a:t>Muscle</a:t>
                      </a:r>
                    </a:p>
                    <a:p>
                      <a:r>
                        <a:rPr lang="en-GB" sz="1100" kern="1200" dirty="0">
                          <a:solidFill>
                            <a:schemeClr val="dk1"/>
                          </a:solidFill>
                          <a:effectLst/>
                          <a:latin typeface="+mn-lt"/>
                          <a:ea typeface="+mn-ea"/>
                          <a:cs typeface="+mn-cs"/>
                        </a:rPr>
                        <a:t>Necessary</a:t>
                      </a:r>
                    </a:p>
                    <a:p>
                      <a:r>
                        <a:rPr lang="en-GB" sz="1100" kern="1200" dirty="0">
                          <a:solidFill>
                            <a:schemeClr val="dk1"/>
                          </a:solidFill>
                          <a:effectLst/>
                          <a:latin typeface="+mn-lt"/>
                          <a:ea typeface="+mn-ea"/>
                          <a:cs typeface="+mn-cs"/>
                        </a:rPr>
                        <a:t>Neighbour</a:t>
                      </a:r>
                    </a:p>
                    <a:p>
                      <a:r>
                        <a:rPr lang="en-GB" sz="1100" kern="1200" dirty="0">
                          <a:solidFill>
                            <a:schemeClr val="dk1"/>
                          </a:solidFill>
                          <a:effectLst/>
                          <a:latin typeface="+mn-lt"/>
                          <a:ea typeface="+mn-ea"/>
                          <a:cs typeface="+mn-cs"/>
                        </a:rPr>
                        <a:t>Nuisance</a:t>
                      </a:r>
                    </a:p>
                    <a:p>
                      <a:r>
                        <a:rPr lang="en-GB" sz="1100" kern="1200" dirty="0">
                          <a:solidFill>
                            <a:schemeClr val="dk1"/>
                          </a:solidFill>
                          <a:effectLst/>
                          <a:latin typeface="+mn-lt"/>
                          <a:ea typeface="+mn-ea"/>
                          <a:cs typeface="+mn-cs"/>
                        </a:rPr>
                        <a:t>Occupy</a:t>
                      </a:r>
                    </a:p>
                    <a:p>
                      <a:r>
                        <a:rPr lang="en-GB" sz="1100" kern="1200" dirty="0">
                          <a:solidFill>
                            <a:schemeClr val="dk1"/>
                          </a:solidFill>
                          <a:effectLst/>
                          <a:latin typeface="+mn-lt"/>
                          <a:ea typeface="+mn-ea"/>
                          <a:cs typeface="+mn-cs"/>
                        </a:rPr>
                        <a:t>Occur</a:t>
                      </a:r>
                    </a:p>
                    <a:p>
                      <a:r>
                        <a:rPr lang="en-GB" sz="1100" kern="1200" dirty="0">
                          <a:solidFill>
                            <a:schemeClr val="dk1"/>
                          </a:solidFill>
                          <a:effectLst/>
                          <a:latin typeface="+mn-lt"/>
                          <a:ea typeface="+mn-ea"/>
                          <a:cs typeface="+mn-cs"/>
                        </a:rPr>
                        <a:t>Opportunity</a:t>
                      </a:r>
                    </a:p>
                    <a:p>
                      <a:r>
                        <a:rPr lang="en-GB" sz="1100" kern="1200" dirty="0">
                          <a:solidFill>
                            <a:schemeClr val="dk1"/>
                          </a:solidFill>
                          <a:effectLst/>
                          <a:latin typeface="+mn-lt"/>
                          <a:ea typeface="+mn-ea"/>
                          <a:cs typeface="+mn-cs"/>
                        </a:rPr>
                        <a:t>Parliament</a:t>
                      </a:r>
                    </a:p>
                    <a:p>
                      <a:r>
                        <a:rPr lang="en-GB" sz="1100" kern="1200" dirty="0">
                          <a:solidFill>
                            <a:schemeClr val="dk1"/>
                          </a:solidFill>
                          <a:effectLst/>
                          <a:latin typeface="+mn-lt"/>
                          <a:ea typeface="+mn-ea"/>
                          <a:cs typeface="+mn-cs"/>
                        </a:rPr>
                        <a:t>persuade</a:t>
                      </a:r>
                    </a:p>
                    <a:p>
                      <a:r>
                        <a:rPr lang="en-GB" sz="1100" kern="1200" dirty="0">
                          <a:solidFill>
                            <a:schemeClr val="dk1"/>
                          </a:solidFill>
                          <a:effectLst/>
                          <a:latin typeface="+mn-lt"/>
                          <a:ea typeface="+mn-ea"/>
                          <a:cs typeface="+mn-cs"/>
                        </a:rPr>
                        <a:t> </a:t>
                      </a:r>
                    </a:p>
                    <a:p>
                      <a:pPr algn="l">
                        <a:lnSpc>
                          <a:spcPct val="100000"/>
                        </a:lnSpc>
                      </a:pPr>
                      <a:endParaRPr lang="en-GB" sz="1100" kern="1200" dirty="0">
                        <a:solidFill>
                          <a:schemeClr val="dk1"/>
                        </a:solidFill>
                        <a:effectLst/>
                        <a:latin typeface="+mn-lt"/>
                        <a:ea typeface="+mn-ea"/>
                        <a:cs typeface="+mn-cs"/>
                      </a:endParaRPr>
                    </a:p>
                    <a:p>
                      <a:pPr algn="l">
                        <a:lnSpc>
                          <a:spcPct val="100000"/>
                        </a:lnSpc>
                      </a:pPr>
                      <a:endParaRPr lang="en-GB" sz="1100" kern="1200" dirty="0">
                        <a:solidFill>
                          <a:schemeClr val="dk1"/>
                        </a:solidFill>
                        <a:latin typeface="+mn-lt"/>
                        <a:ea typeface="+mn-ea"/>
                        <a:cs typeface="+mn-cs"/>
                      </a:endParaRPr>
                    </a:p>
                  </a:txBody>
                  <a:tcP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r>
                        <a:rPr lang="en-GB" sz="1100" kern="1200" dirty="0">
                          <a:solidFill>
                            <a:schemeClr val="dk1"/>
                          </a:solidFill>
                          <a:effectLst/>
                          <a:latin typeface="+mn-lt"/>
                          <a:ea typeface="+mn-ea"/>
                          <a:cs typeface="+mn-cs"/>
                        </a:rPr>
                        <a:t>Practice </a:t>
                      </a:r>
                    </a:p>
                    <a:p>
                      <a:r>
                        <a:rPr lang="en-GB" sz="1100" kern="1200" dirty="0">
                          <a:solidFill>
                            <a:schemeClr val="dk1"/>
                          </a:solidFill>
                          <a:effectLst/>
                          <a:latin typeface="+mn-lt"/>
                          <a:ea typeface="+mn-ea"/>
                          <a:cs typeface="+mn-cs"/>
                        </a:rPr>
                        <a:t>Practise</a:t>
                      </a:r>
                    </a:p>
                    <a:p>
                      <a:r>
                        <a:rPr lang="en-GB" sz="1100" kern="1200" dirty="0">
                          <a:solidFill>
                            <a:schemeClr val="dk1"/>
                          </a:solidFill>
                          <a:effectLst/>
                          <a:latin typeface="+mn-lt"/>
                          <a:ea typeface="+mn-ea"/>
                          <a:cs typeface="+mn-cs"/>
                        </a:rPr>
                        <a:t>Prophecy</a:t>
                      </a:r>
                    </a:p>
                    <a:p>
                      <a:r>
                        <a:rPr lang="en-GB" sz="1100" kern="1200" dirty="0">
                          <a:solidFill>
                            <a:schemeClr val="dk1"/>
                          </a:solidFill>
                          <a:effectLst/>
                          <a:latin typeface="+mn-lt"/>
                          <a:ea typeface="+mn-ea"/>
                          <a:cs typeface="+mn-cs"/>
                        </a:rPr>
                        <a:t>Prophesy</a:t>
                      </a:r>
                    </a:p>
                    <a:p>
                      <a:r>
                        <a:rPr lang="en-GB" sz="1100" kern="1200" dirty="0">
                          <a:solidFill>
                            <a:schemeClr val="dk1"/>
                          </a:solidFill>
                          <a:effectLst/>
                          <a:latin typeface="+mn-lt"/>
                          <a:ea typeface="+mn-ea"/>
                          <a:cs typeface="+mn-cs"/>
                        </a:rPr>
                        <a:t>Stationary</a:t>
                      </a:r>
                    </a:p>
                    <a:p>
                      <a:r>
                        <a:rPr lang="en-GB" sz="1100" kern="1200" dirty="0">
                          <a:solidFill>
                            <a:schemeClr val="dk1"/>
                          </a:solidFill>
                          <a:effectLst/>
                          <a:latin typeface="+mn-lt"/>
                          <a:ea typeface="+mn-ea"/>
                          <a:cs typeface="+mn-cs"/>
                        </a:rPr>
                        <a:t>Stationery</a:t>
                      </a:r>
                    </a:p>
                    <a:p>
                      <a:r>
                        <a:rPr lang="en-GB" sz="1100" kern="1200" dirty="0">
                          <a:solidFill>
                            <a:schemeClr val="dk1"/>
                          </a:solidFill>
                          <a:effectLst/>
                          <a:latin typeface="+mn-lt"/>
                          <a:ea typeface="+mn-ea"/>
                          <a:cs typeface="+mn-cs"/>
                        </a:rPr>
                        <a:t>Steal</a:t>
                      </a:r>
                    </a:p>
                    <a:p>
                      <a:r>
                        <a:rPr lang="en-GB" sz="1100" kern="1200" dirty="0">
                          <a:solidFill>
                            <a:schemeClr val="dk1"/>
                          </a:solidFill>
                          <a:effectLst/>
                          <a:latin typeface="+mn-lt"/>
                          <a:ea typeface="+mn-ea"/>
                          <a:cs typeface="+mn-cs"/>
                        </a:rPr>
                        <a:t>Steel</a:t>
                      </a:r>
                    </a:p>
                    <a:p>
                      <a:r>
                        <a:rPr lang="en-GB" sz="1100" kern="1200" dirty="0">
                          <a:solidFill>
                            <a:schemeClr val="dk1"/>
                          </a:solidFill>
                          <a:effectLst/>
                          <a:latin typeface="+mn-lt"/>
                          <a:ea typeface="+mn-ea"/>
                          <a:cs typeface="+mn-cs"/>
                        </a:rPr>
                        <a:t>Wary</a:t>
                      </a:r>
                    </a:p>
                    <a:p>
                      <a:r>
                        <a:rPr lang="en-GB" sz="1100" kern="1200" dirty="0">
                          <a:solidFill>
                            <a:schemeClr val="dk1"/>
                          </a:solidFill>
                          <a:effectLst/>
                          <a:latin typeface="+mn-lt"/>
                          <a:ea typeface="+mn-ea"/>
                          <a:cs typeface="+mn-cs"/>
                        </a:rPr>
                        <a:t>Weary</a:t>
                      </a:r>
                    </a:p>
                    <a:p>
                      <a:r>
                        <a:rPr lang="en-GB" sz="1100" kern="1200" dirty="0">
                          <a:solidFill>
                            <a:schemeClr val="dk1"/>
                          </a:solidFill>
                          <a:effectLst/>
                          <a:latin typeface="+mn-lt"/>
                          <a:ea typeface="+mn-ea"/>
                          <a:cs typeface="+mn-cs"/>
                        </a:rPr>
                        <a:t>Who’s </a:t>
                      </a:r>
                    </a:p>
                    <a:p>
                      <a:r>
                        <a:rPr lang="en-GB" sz="1100" kern="1200" dirty="0">
                          <a:solidFill>
                            <a:schemeClr val="dk1"/>
                          </a:solidFill>
                          <a:effectLst/>
                          <a:latin typeface="+mn-lt"/>
                          <a:ea typeface="+mn-ea"/>
                          <a:cs typeface="+mn-cs"/>
                        </a:rPr>
                        <a:t>whose</a:t>
                      </a:r>
                    </a:p>
                    <a:p>
                      <a:r>
                        <a:rPr lang="en-GB" sz="1100" kern="1200" dirty="0">
                          <a:solidFill>
                            <a:schemeClr val="dk1"/>
                          </a:solidFill>
                          <a:effectLst/>
                          <a:latin typeface="+mn-lt"/>
                          <a:ea typeface="+mn-ea"/>
                          <a:cs typeface="+mn-cs"/>
                        </a:rPr>
                        <a:t> </a:t>
                      </a:r>
                    </a:p>
                    <a:p>
                      <a:pPr marR="0" indent="0" algn="ctr" rtl="0">
                        <a:lnSpc>
                          <a:spcPct val="119000"/>
                        </a:lnSpc>
                        <a:spcBef>
                          <a:spcPts val="0"/>
                        </a:spcBef>
                        <a:spcAft>
                          <a:spcPts val="600"/>
                        </a:spcAft>
                      </a:pPr>
                      <a:endParaRPr lang="en-GB" sz="1100" kern="1400" dirty="0">
                        <a:ln>
                          <a:noFill/>
                        </a:ln>
                        <a:solidFill>
                          <a:srgbClr val="000000"/>
                        </a:solidFill>
                        <a:effectLst/>
                        <a:latin typeface="Calibri" panose="020F0502020204030204" pitchFamily="34" charset="0"/>
                      </a:endParaRPr>
                    </a:p>
                  </a:txBody>
                  <a:tcPr marL="36576" marR="36576" marT="36576" marB="36576">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92096717"/>
                  </a:ext>
                </a:extLst>
              </a:tr>
            </a:tbl>
          </a:graphicData>
        </a:graphic>
      </p:graphicFrame>
      <p:pic>
        <p:nvPicPr>
          <p:cNvPr id="1026" name="Picture 2">
            <a:extLst>
              <a:ext uri="{FF2B5EF4-FFF2-40B4-BE49-F238E27FC236}">
                <a16:creationId xmlns:a16="http://schemas.microsoft.com/office/drawing/2014/main" id="{44B87826-D894-45F8-84FA-1FEED22929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5934" y="720668"/>
            <a:ext cx="504938" cy="7910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2C29765C-5F07-41AE-90E9-FEA4E35979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6258" y="720669"/>
            <a:ext cx="504938" cy="8015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Video 1">
            <a:hlinkClick r:id="" action="ppaction://media"/>
            <a:extLst>
              <a:ext uri="{FF2B5EF4-FFF2-40B4-BE49-F238E27FC236}">
                <a16:creationId xmlns:a16="http://schemas.microsoft.com/office/drawing/2014/main" id="{E72EA47D-8ADD-47CC-B18A-5C01E53E46F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325788" y="6422842"/>
            <a:ext cx="580211" cy="435158"/>
          </a:xfrm>
          <a:prstGeom prst="rect">
            <a:avLst/>
          </a:prstGeom>
        </p:spPr>
      </p:pic>
    </p:spTree>
    <p:extLst>
      <p:ext uri="{BB962C8B-B14F-4D97-AF65-F5344CB8AC3E}">
        <p14:creationId xmlns:p14="http://schemas.microsoft.com/office/powerpoint/2010/main" val="906648901"/>
      </p:ext>
    </p:extLst>
  </p:cSld>
  <p:clrMapOvr>
    <a:masterClrMapping/>
  </p:clrMapOvr>
  <mc:AlternateContent xmlns:mc="http://schemas.openxmlformats.org/markup-compatibility/2006" xmlns:p14="http://schemas.microsoft.com/office/powerpoint/2010/main">
    <mc:Choice Requires="p14">
      <p:transition spd="slow" p14:dur="2000" advTm="8935"/>
    </mc:Choice>
    <mc:Fallback xmlns="">
      <p:transition spd="slow" advTm="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TotalTime>
  <Words>725</Words>
  <Application>Microsoft Office PowerPoint</Application>
  <PresentationFormat>A4 Paper (210x297 mm)</PresentationFormat>
  <Paragraphs>146</Paragraphs>
  <Slides>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Tilde Dodd</dc:creator>
  <cp:lastModifiedBy>Tilde Dodd</cp:lastModifiedBy>
  <cp:revision>40</cp:revision>
  <dcterms:created xsi:type="dcterms:W3CDTF">2025-01-08T15:56:20Z</dcterms:created>
  <dcterms:modified xsi:type="dcterms:W3CDTF">2025-04-24T09:09:04Z</dcterms:modified>
</cp:coreProperties>
</file>